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34"/>
  </p:notesMasterIdLst>
  <p:sldIdLst>
    <p:sldId id="256" r:id="rId2"/>
    <p:sldId id="510" r:id="rId3"/>
    <p:sldId id="615" r:id="rId4"/>
    <p:sldId id="617" r:id="rId5"/>
    <p:sldId id="616" r:id="rId6"/>
    <p:sldId id="618" r:id="rId7"/>
    <p:sldId id="594" r:id="rId8"/>
    <p:sldId id="596" r:id="rId9"/>
    <p:sldId id="619" r:id="rId10"/>
    <p:sldId id="597" r:id="rId11"/>
    <p:sldId id="598" r:id="rId12"/>
    <p:sldId id="603" r:id="rId13"/>
    <p:sldId id="545" r:id="rId14"/>
    <p:sldId id="620" r:id="rId15"/>
    <p:sldId id="601" r:id="rId16"/>
    <p:sldId id="609" r:id="rId17"/>
    <p:sldId id="621" r:id="rId18"/>
    <p:sldId id="608" r:id="rId19"/>
    <p:sldId id="607" r:id="rId20"/>
    <p:sldId id="611" r:id="rId21"/>
    <p:sldId id="623" r:id="rId22"/>
    <p:sldId id="583" r:id="rId23"/>
    <p:sldId id="625" r:id="rId24"/>
    <p:sldId id="613" r:id="rId25"/>
    <p:sldId id="622" r:id="rId26"/>
    <p:sldId id="612" r:id="rId27"/>
    <p:sldId id="593" r:id="rId28"/>
    <p:sldId id="626" r:id="rId29"/>
    <p:sldId id="627" r:id="rId30"/>
    <p:sldId id="614" r:id="rId31"/>
    <p:sldId id="580" r:id="rId32"/>
    <p:sldId id="628" r:id="rId33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12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00"/>
    <a:srgbClr val="0070C0"/>
    <a:srgbClr val="FFFFFF"/>
    <a:srgbClr val="4977B0"/>
    <a:srgbClr val="B9819E"/>
    <a:srgbClr val="D0D8E9"/>
    <a:srgbClr val="CDC08D"/>
    <a:srgbClr val="F0E0A4"/>
    <a:srgbClr val="CE41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10" autoAdjust="0"/>
    <p:restoredTop sz="90845" autoAdjust="0"/>
  </p:normalViewPr>
  <p:slideViewPr>
    <p:cSldViewPr>
      <p:cViewPr varScale="1">
        <p:scale>
          <a:sx n="134" d="100"/>
          <a:sy n="134" d="100"/>
        </p:scale>
        <p:origin x="1264" y="176"/>
      </p:cViewPr>
      <p:guideLst>
        <p:guide orient="horz" pos="1800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93253-51AE-4C40-AB6B-AA3A7DF4D210}" type="datetimeFigureOut">
              <a:rPr lang="en-US" smtClean="0"/>
              <a:pPr/>
              <a:t>3/18/24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729AB-B77D-48AE-AA10-D1BD2B4D0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05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- see </a:t>
            </a:r>
            <a:r>
              <a:rPr lang="en-US" baseline="0" dirty="0" err="1"/>
              <a:t>D_latch.circ</a:t>
            </a:r>
            <a:r>
              <a:rPr lang="en-US" baseline="0" dirty="0"/>
              <a:t> for an intermediate step (an RS latch with some stuff on it), and </a:t>
            </a:r>
            <a:r>
              <a:rPr lang="en-US" baseline="0" dirty="0" err="1"/>
              <a:t>D_flipflop.circ</a:t>
            </a:r>
            <a:r>
              <a:rPr lang="en-US" baseline="0" dirty="0"/>
              <a:t> for the flip flop itself (two chained D latches).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2957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431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TICK TOCK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24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0" baseline="0" dirty="0"/>
              <a:t>- yeah, this is where an oscillator circuit would come in handy! but preferably one that goes forever, and ticks at a predictable rate.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3324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and you can change how fast those automatic ticks happen in the Simulate menu too.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440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948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776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303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69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9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739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* this is going to be true for the simplistic kind of CPU we'll build and talk about over the next few weeks, but it's not true in general.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3791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this is a real kind of diagram; it comes up a lot in logic analysis and simulation. software like </a:t>
            </a:r>
            <a:r>
              <a:rPr lang="en-US" dirty="0" err="1"/>
              <a:t>gtkwave</a:t>
            </a:r>
            <a:r>
              <a:rPr lang="en-US" dirty="0"/>
              <a:t> can show these "traces."</a:t>
            </a:r>
          </a:p>
          <a:p>
            <a:r>
              <a:rPr lang="en-US" dirty="0"/>
              <a:t>- see how REG shows </a:t>
            </a:r>
            <a:r>
              <a:rPr lang="en-US" dirty="0" err="1"/>
              <a:t>Xs</a:t>
            </a:r>
            <a:r>
              <a:rPr lang="en-US" dirty="0"/>
              <a:t> when the value is changing, and a solid pair of lines when the value is stable (remembered/stored).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1837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if you make a register with a data size of 1, it's</a:t>
            </a:r>
            <a:r>
              <a:rPr lang="en-US" baseline="0" dirty="0"/>
              <a:t> basically a flip-flop.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942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in reality, the clock is ticking at many MHz or GHz, so you have to use a counter to count millions of cycles and turn the light on when the top bit is a 1, but the idea is the same OKAY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92527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it's like writing "x = x + 1" in an HLL. the "x + 1" happens </a:t>
            </a:r>
            <a:r>
              <a:rPr lang="en-US" i="1" dirty="0"/>
              <a:t>first</a:t>
            </a:r>
            <a:r>
              <a:rPr lang="en-US" dirty="0"/>
              <a:t>, and </a:t>
            </a:r>
            <a:r>
              <a:rPr lang="en-US" i="1" dirty="0"/>
              <a:t>then</a:t>
            </a:r>
            <a:r>
              <a:rPr lang="en-US" dirty="0"/>
              <a:t> the assignment to x happens.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5139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this circuit pattern will show up over and over and over for the rest of the term. get used to it!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11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they're like a mathematical function. they just compute something and give an answer.</a:t>
            </a:r>
          </a:p>
          <a:p>
            <a:r>
              <a:rPr lang="en-US" dirty="0"/>
              <a:t>	- for each combination of inputs, there is exactly one possible output. 3 + 4 is always 7.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760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</a:t>
            </a:r>
            <a:r>
              <a:rPr lang="en-US" i="1" dirty="0"/>
              <a:t>programmable</a:t>
            </a:r>
            <a:r>
              <a:rPr lang="en-US" dirty="0"/>
              <a:t> calculators are just tiny computers. that's why I have to keep saying "four-function calculator."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098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51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we tend to use </a:t>
            </a:r>
            <a:r>
              <a:rPr lang="en-US" i="1" dirty="0"/>
              <a:t>Q</a:t>
            </a:r>
            <a:r>
              <a:rPr lang="en-US" baseline="0" dirty="0"/>
              <a:t> as the output of sequential circuits and </a:t>
            </a:r>
            <a:r>
              <a:rPr lang="en-US" i="1" baseline="0" dirty="0"/>
              <a:t>Y</a:t>
            </a:r>
            <a:r>
              <a:rPr lang="en-US" baseline="0" dirty="0"/>
              <a:t> for combinational (at least, most of the time… I’ve seen exceptions)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986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this is just </a:t>
            </a:r>
            <a:r>
              <a:rPr lang="en-US" i="1" dirty="0"/>
              <a:t>one</a:t>
            </a:r>
            <a:r>
              <a:rPr lang="en-US" i="0" dirty="0"/>
              <a:t> kind though. there are many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519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- each gate is keeping the other gate stuck at a certain value</a:t>
            </a:r>
            <a:endParaRPr lang="en-US" dirty="0"/>
          </a:p>
          <a:p>
            <a:r>
              <a:rPr lang="en-US" dirty="0"/>
              <a:t>- like a light switch, it has two "low-energy" states and a</a:t>
            </a:r>
            <a:r>
              <a:rPr lang="en-US" baseline="0" dirty="0"/>
              <a:t> "hill" between them that takes some energy to cross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259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oscillation is a real problem, but due to</a:t>
            </a:r>
            <a:r>
              <a:rPr lang="en-US" baseline="0" dirty="0"/>
              <a:t> unavoidable imperfections in real life, the oscillation is self-damping and will stop after a short time</a:t>
            </a:r>
          </a:p>
          <a:p>
            <a:r>
              <a:rPr lang="en-US" baseline="0" dirty="0"/>
              <a:t>	- but what state it settles into after it stops is </a:t>
            </a:r>
            <a:r>
              <a:rPr lang="en-US" i="1" baseline="0" dirty="0"/>
              <a:t>still completely unpredictable. </a:t>
            </a:r>
            <a:r>
              <a:rPr lang="en-US" i="0" baseline="0" dirty="0"/>
              <a:t>it’s like a coin flip.</a:t>
            </a:r>
          </a:p>
          <a:p>
            <a:pPr marL="171450" indent="-171450">
              <a:buFontTx/>
              <a:buChar char="-"/>
            </a:pPr>
            <a:r>
              <a:rPr lang="en-US" i="0" baseline="0" dirty="0"/>
              <a:t>if you’re looking at this and going “surely we couldn’t… </a:t>
            </a:r>
            <a:r>
              <a:rPr lang="en-US" i="1" baseline="0" dirty="0"/>
              <a:t>use</a:t>
            </a:r>
            <a:r>
              <a:rPr lang="en-US" i="0" baseline="0" dirty="0"/>
              <a:t> that oscillation for something </a:t>
            </a:r>
            <a:r>
              <a:rPr lang="en-US" i="1" baseline="0" dirty="0"/>
              <a:t>useful</a:t>
            </a:r>
            <a:r>
              <a:rPr lang="en-US" i="0" baseline="0" dirty="0"/>
              <a:t>” then yes. yes you can. but it’s usually done differently to produce an </a:t>
            </a:r>
            <a:r>
              <a:rPr lang="en-US" i="1" baseline="0" dirty="0"/>
              <a:t>oscillator, </a:t>
            </a:r>
            <a:r>
              <a:rPr lang="en-US" i="0" baseline="0" dirty="0"/>
              <a:t>a circuit that produces a repeating pattern of 0, 1, 0, 1, 0, 1… like a clock.</a:t>
            </a:r>
          </a:p>
          <a:p>
            <a:pPr marL="528066" lvl="1" indent="-171450">
              <a:buFontTx/>
              <a:buChar char="-"/>
            </a:pPr>
            <a:r>
              <a:rPr lang="en-US" i="0" baseline="0" dirty="0"/>
              <a:t>HEY THAT’S A FEW SLIDES FROM NOW!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52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77645"/>
            <a:ext cx="7772400" cy="146050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11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2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  <p:extLst/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3"/>
            <a:ext cx="5486400" cy="6707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7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7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 (no ani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  <p:extLst/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9"/>
            <a:ext cx="3008313" cy="39092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600700"/>
            <a:ext cx="9144000" cy="114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95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95301"/>
            <a:ext cx="8991600" cy="4801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5296960"/>
            <a:ext cx="12192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s-IS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5296960"/>
            <a:ext cx="685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881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ransition/>
  <p:hf hdr="0" dt="0"/>
  <p:txStyles>
    <p:titleStyle>
      <a:lvl1pPr algn="l" defTabSz="82296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GulimChe" pitchFamily="49" charset="-127"/>
          <a:cs typeface="MoolBoran" pitchFamily="34" charset="0"/>
        </a:defRPr>
      </a:lvl1pPr>
    </p:titleStyle>
    <p:bodyStyle>
      <a:lvl1pPr marL="204312" indent="-204312" algn="l" defTabSz="822960" rtl="0" eaLnBrk="1" latinLnBrk="0" hangingPunct="1">
        <a:spcBef>
          <a:spcPts val="0"/>
        </a:spcBef>
        <a:buSzPct val="150000"/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5767" indent="-207170" algn="l" defTabSz="822960" rtl="0" eaLnBrk="1" latinLnBrk="0" hangingPunct="1">
        <a:spcBef>
          <a:spcPts val="0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20078" indent="-205740" algn="l" defTabSz="822960" rtl="0" eaLnBrk="1" latinLnBrk="0" hangingPunct="1">
        <a:spcBef>
          <a:spcPts val="0"/>
        </a:spcBef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821532" indent="-205740" algn="l" defTabSz="822960" rtl="0" eaLnBrk="1" latinLnBrk="0" hangingPunct="1">
        <a:spcBef>
          <a:spcPts val="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205740" algn="l" defTabSz="822960" rtl="0" eaLnBrk="1" latinLnBrk="0" hangingPunct="1">
        <a:spcBef>
          <a:spcPts val="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8077200" cy="1225021"/>
          </a:xfrm>
        </p:spPr>
        <p:txBody>
          <a:bodyPr/>
          <a:lstStyle/>
          <a:p>
            <a:r>
              <a:rPr lang="en-US">
                <a:latin typeface="+mj-lt"/>
              </a:rPr>
              <a:t>Sequential Logic,</a:t>
            </a:r>
            <a:br>
              <a:rPr lang="en-US">
                <a:latin typeface="+mj-lt"/>
              </a:rPr>
            </a:br>
            <a:r>
              <a:rPr lang="en-US">
                <a:latin typeface="+mj-lt"/>
              </a:rPr>
              <a:t>Registers, </a:t>
            </a:r>
            <a:r>
              <a:rPr lang="en-US"/>
              <a:t>and Clocking</a:t>
            </a:r>
            <a:endParaRPr lang="en-US" sz="2400" b="1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0447</a:t>
            </a:r>
          </a:p>
          <a:p>
            <a:r>
              <a:rPr lang="en-US" dirty="0"/>
              <a:t>Jarrett Billingsley</a:t>
            </a:r>
          </a:p>
        </p:txBody>
      </p:sp>
    </p:spTree>
    <p:extLst>
      <p:ext uri="{BB962C8B-B14F-4D97-AF65-F5344CB8AC3E}">
        <p14:creationId xmlns:p14="http://schemas.microsoft.com/office/powerpoint/2010/main" val="361208656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How</a:t>
            </a:r>
            <a:r>
              <a:rPr lang="en-US" dirty="0"/>
              <a:t> does it work?</a:t>
            </a:r>
            <a:r>
              <a:rPr lang="en-US" sz="2000" dirty="0"/>
              <a:t> (animated)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F5DA4-394D-4E42-BE2F-00BF36156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474996"/>
          </a:xfrm>
        </p:spPr>
        <p:txBody>
          <a:bodyPr/>
          <a:lstStyle/>
          <a:p>
            <a:r>
              <a:rPr lang="en-US" dirty="0">
                <a:latin typeface="Segoe UI" charset="0"/>
                <a:ea typeface="Segoe UI" charset="0"/>
                <a:cs typeface="Segoe UI" charset="0"/>
              </a:rPr>
              <a:t>because of </a:t>
            </a:r>
            <a:r>
              <a:rPr lang="en-US" b="1" dirty="0">
                <a:latin typeface="Segoe UI" charset="0"/>
                <a:ea typeface="Segoe UI" charset="0"/>
                <a:cs typeface="Segoe UI" charset="0"/>
              </a:rPr>
              <a:t>propagation delay.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t>10</a:t>
            </a:fld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2818262" y="1413087"/>
            <a:ext cx="109728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5055492" y="1638440"/>
            <a:ext cx="719330" cy="1"/>
          </a:xfrm>
          <a:prstGeom prst="line">
            <a:avLst/>
          </a:prstGeom>
          <a:ln w="762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3565023" y="1903253"/>
            <a:ext cx="34644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3811944" y="1236563"/>
            <a:ext cx="1009369" cy="803774"/>
            <a:chOff x="5561062" y="2087459"/>
            <a:chExt cx="1742674" cy="1387714"/>
          </a:xfrm>
        </p:grpSpPr>
        <p:grpSp>
          <p:nvGrpSpPr>
            <p:cNvPr id="29" name="Group 28"/>
            <p:cNvGrpSpPr/>
            <p:nvPr/>
          </p:nvGrpSpPr>
          <p:grpSpPr>
            <a:xfrm>
              <a:off x="5561062" y="2087459"/>
              <a:ext cx="1742674" cy="1387714"/>
              <a:chOff x="5561062" y="1690627"/>
              <a:chExt cx="1742674" cy="2181376"/>
            </a:xfrm>
          </p:grpSpPr>
          <p:sp>
            <p:nvSpPr>
              <p:cNvPr id="31" name="Freeform: Shape 30"/>
              <p:cNvSpPr/>
              <p:nvPr/>
            </p:nvSpPr>
            <p:spPr>
              <a:xfrm>
                <a:off x="5563072" y="1690627"/>
                <a:ext cx="1740664" cy="1090670"/>
              </a:xfrm>
              <a:custGeom>
                <a:avLst/>
                <a:gdLst>
                  <a:gd name="connsiteX0" fmla="*/ 0 w 1740665"/>
                  <a:gd name="connsiteY0" fmla="*/ 0 h 1090670"/>
                  <a:gd name="connsiteX1" fmla="*/ 914400 w 1740665"/>
                  <a:gd name="connsiteY1" fmla="*/ 231354 h 1090670"/>
                  <a:gd name="connsiteX2" fmla="*/ 1740665 w 1740665"/>
                  <a:gd name="connsiteY2" fmla="*/ 1090670 h 1090670"/>
                  <a:gd name="connsiteX0" fmla="*/ 0 w 1740665"/>
                  <a:gd name="connsiteY0" fmla="*/ 0 h 1090670"/>
                  <a:gd name="connsiteX1" fmla="*/ 1046603 w 1740665"/>
                  <a:gd name="connsiteY1" fmla="*/ 253388 h 1090670"/>
                  <a:gd name="connsiteX2" fmla="*/ 1740665 w 1740665"/>
                  <a:gd name="connsiteY2" fmla="*/ 1090670 h 1090670"/>
                  <a:gd name="connsiteX0" fmla="*/ 0 w 1740665"/>
                  <a:gd name="connsiteY0" fmla="*/ 0 h 1090670"/>
                  <a:gd name="connsiteX1" fmla="*/ 1145755 w 1740665"/>
                  <a:gd name="connsiteY1" fmla="*/ 308473 h 1090670"/>
                  <a:gd name="connsiteX2" fmla="*/ 1740665 w 1740665"/>
                  <a:gd name="connsiteY2" fmla="*/ 1090670 h 1090670"/>
                  <a:gd name="connsiteX0" fmla="*/ 0 w 1740665"/>
                  <a:gd name="connsiteY0" fmla="*/ 0 h 1090670"/>
                  <a:gd name="connsiteX1" fmla="*/ 1145755 w 1740665"/>
                  <a:gd name="connsiteY1" fmla="*/ 308473 h 1090670"/>
                  <a:gd name="connsiteX2" fmla="*/ 1740665 w 1740665"/>
                  <a:gd name="connsiteY2" fmla="*/ 1090670 h 1090670"/>
                  <a:gd name="connsiteX0" fmla="*/ 0 w 1740665"/>
                  <a:gd name="connsiteY0" fmla="*/ 0 h 1090670"/>
                  <a:gd name="connsiteX1" fmla="*/ 1145755 w 1740665"/>
                  <a:gd name="connsiteY1" fmla="*/ 308473 h 1090670"/>
                  <a:gd name="connsiteX2" fmla="*/ 1740665 w 1740665"/>
                  <a:gd name="connsiteY2" fmla="*/ 1090670 h 1090670"/>
                  <a:gd name="connsiteX0" fmla="*/ 0 w 1740665"/>
                  <a:gd name="connsiteY0" fmla="*/ 0 h 1090670"/>
                  <a:gd name="connsiteX1" fmla="*/ 1145755 w 1740665"/>
                  <a:gd name="connsiteY1" fmla="*/ 308473 h 1090670"/>
                  <a:gd name="connsiteX2" fmla="*/ 1740665 w 1740665"/>
                  <a:gd name="connsiteY2" fmla="*/ 1090670 h 1090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40665" h="1090670">
                    <a:moveTo>
                      <a:pt x="0" y="0"/>
                    </a:moveTo>
                    <a:cubicBezTo>
                      <a:pt x="312144" y="24788"/>
                      <a:pt x="822593" y="27543"/>
                      <a:pt x="1145755" y="308473"/>
                    </a:cubicBezTo>
                    <a:cubicBezTo>
                      <a:pt x="1468917" y="589403"/>
                      <a:pt x="1494622" y="564614"/>
                      <a:pt x="1740665" y="1090670"/>
                    </a:cubicBezTo>
                  </a:path>
                </a:pathLst>
              </a:cu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: Shape 31"/>
              <p:cNvSpPr/>
              <p:nvPr/>
            </p:nvSpPr>
            <p:spPr>
              <a:xfrm flipV="1">
                <a:off x="5561062" y="2781333"/>
                <a:ext cx="1740665" cy="1090670"/>
              </a:xfrm>
              <a:custGeom>
                <a:avLst/>
                <a:gdLst>
                  <a:gd name="connsiteX0" fmla="*/ 0 w 1740665"/>
                  <a:gd name="connsiteY0" fmla="*/ 0 h 1090670"/>
                  <a:gd name="connsiteX1" fmla="*/ 914400 w 1740665"/>
                  <a:gd name="connsiteY1" fmla="*/ 231354 h 1090670"/>
                  <a:gd name="connsiteX2" fmla="*/ 1740665 w 1740665"/>
                  <a:gd name="connsiteY2" fmla="*/ 1090670 h 1090670"/>
                  <a:gd name="connsiteX0" fmla="*/ 0 w 1740665"/>
                  <a:gd name="connsiteY0" fmla="*/ 0 h 1090670"/>
                  <a:gd name="connsiteX1" fmla="*/ 1046603 w 1740665"/>
                  <a:gd name="connsiteY1" fmla="*/ 253388 h 1090670"/>
                  <a:gd name="connsiteX2" fmla="*/ 1740665 w 1740665"/>
                  <a:gd name="connsiteY2" fmla="*/ 1090670 h 1090670"/>
                  <a:gd name="connsiteX0" fmla="*/ 0 w 1740665"/>
                  <a:gd name="connsiteY0" fmla="*/ 0 h 1090670"/>
                  <a:gd name="connsiteX1" fmla="*/ 1145755 w 1740665"/>
                  <a:gd name="connsiteY1" fmla="*/ 308473 h 1090670"/>
                  <a:gd name="connsiteX2" fmla="*/ 1740665 w 1740665"/>
                  <a:gd name="connsiteY2" fmla="*/ 1090670 h 1090670"/>
                  <a:gd name="connsiteX0" fmla="*/ 0 w 1740665"/>
                  <a:gd name="connsiteY0" fmla="*/ 0 h 1090670"/>
                  <a:gd name="connsiteX1" fmla="*/ 1145755 w 1740665"/>
                  <a:gd name="connsiteY1" fmla="*/ 308473 h 1090670"/>
                  <a:gd name="connsiteX2" fmla="*/ 1740665 w 1740665"/>
                  <a:gd name="connsiteY2" fmla="*/ 1090670 h 1090670"/>
                  <a:gd name="connsiteX0" fmla="*/ 0 w 1740665"/>
                  <a:gd name="connsiteY0" fmla="*/ 0 h 1090670"/>
                  <a:gd name="connsiteX1" fmla="*/ 1145755 w 1740665"/>
                  <a:gd name="connsiteY1" fmla="*/ 308473 h 1090670"/>
                  <a:gd name="connsiteX2" fmla="*/ 1740665 w 1740665"/>
                  <a:gd name="connsiteY2" fmla="*/ 1090670 h 1090670"/>
                  <a:gd name="connsiteX0" fmla="*/ 0 w 1740665"/>
                  <a:gd name="connsiteY0" fmla="*/ 0 h 1090670"/>
                  <a:gd name="connsiteX1" fmla="*/ 1145755 w 1740665"/>
                  <a:gd name="connsiteY1" fmla="*/ 308473 h 1090670"/>
                  <a:gd name="connsiteX2" fmla="*/ 1740665 w 1740665"/>
                  <a:gd name="connsiteY2" fmla="*/ 1090670 h 1090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40665" h="1090670">
                    <a:moveTo>
                      <a:pt x="0" y="0"/>
                    </a:moveTo>
                    <a:cubicBezTo>
                      <a:pt x="312144" y="24788"/>
                      <a:pt x="822593" y="27543"/>
                      <a:pt x="1145755" y="308473"/>
                    </a:cubicBezTo>
                    <a:cubicBezTo>
                      <a:pt x="1468917" y="589403"/>
                      <a:pt x="1494622" y="564614"/>
                      <a:pt x="1740665" y="1090670"/>
                    </a:cubicBezTo>
                  </a:path>
                </a:pathLst>
              </a:cu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" name="Freeform: Shape 29"/>
            <p:cNvSpPr/>
            <p:nvPr/>
          </p:nvSpPr>
          <p:spPr>
            <a:xfrm>
              <a:off x="5568950" y="2095500"/>
              <a:ext cx="311172" cy="1377950"/>
            </a:xfrm>
            <a:custGeom>
              <a:avLst/>
              <a:gdLst>
                <a:gd name="connsiteX0" fmla="*/ 0 w 311172"/>
                <a:gd name="connsiteY0" fmla="*/ 0 h 1377950"/>
                <a:gd name="connsiteX1" fmla="*/ 311150 w 311172"/>
                <a:gd name="connsiteY1" fmla="*/ 647700 h 1377950"/>
                <a:gd name="connsiteX2" fmla="*/ 12700 w 311172"/>
                <a:gd name="connsiteY2" fmla="*/ 1377950 h 1377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1172" h="1377950">
                  <a:moveTo>
                    <a:pt x="0" y="0"/>
                  </a:moveTo>
                  <a:cubicBezTo>
                    <a:pt x="154516" y="209021"/>
                    <a:pt x="309033" y="418042"/>
                    <a:pt x="311150" y="647700"/>
                  </a:cubicBezTo>
                  <a:cubicBezTo>
                    <a:pt x="313267" y="877358"/>
                    <a:pt x="162983" y="1127654"/>
                    <a:pt x="12700" y="1377950"/>
                  </a:cubicBezTo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Oval 27"/>
          <p:cNvSpPr/>
          <p:nvPr/>
        </p:nvSpPr>
        <p:spPr>
          <a:xfrm>
            <a:off x="4832033" y="1522214"/>
            <a:ext cx="232453" cy="232453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3565022" y="2991376"/>
            <a:ext cx="346447" cy="0"/>
          </a:xfrm>
          <a:prstGeom prst="line">
            <a:avLst/>
          </a:prstGeom>
          <a:ln w="762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1" idx="0"/>
          </p:cNvCxnSpPr>
          <p:nvPr/>
        </p:nvCxnSpPr>
        <p:spPr>
          <a:xfrm flipH="1">
            <a:off x="5055492" y="3215732"/>
            <a:ext cx="420624" cy="9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2818261" y="3481542"/>
            <a:ext cx="109728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3811943" y="2814853"/>
            <a:ext cx="1009368" cy="803772"/>
            <a:chOff x="5561062" y="2087461"/>
            <a:chExt cx="1742674" cy="1387712"/>
          </a:xfrm>
        </p:grpSpPr>
        <p:grpSp>
          <p:nvGrpSpPr>
            <p:cNvPr id="20" name="Group 19"/>
            <p:cNvGrpSpPr/>
            <p:nvPr/>
          </p:nvGrpSpPr>
          <p:grpSpPr>
            <a:xfrm>
              <a:off x="5561062" y="2087461"/>
              <a:ext cx="1742674" cy="1387712"/>
              <a:chOff x="5561062" y="1690630"/>
              <a:chExt cx="1742674" cy="2181373"/>
            </a:xfrm>
          </p:grpSpPr>
          <p:sp>
            <p:nvSpPr>
              <p:cNvPr id="22" name="Freeform: Shape 21"/>
              <p:cNvSpPr/>
              <p:nvPr/>
            </p:nvSpPr>
            <p:spPr>
              <a:xfrm>
                <a:off x="5563071" y="1690630"/>
                <a:ext cx="1740665" cy="1090670"/>
              </a:xfrm>
              <a:custGeom>
                <a:avLst/>
                <a:gdLst>
                  <a:gd name="connsiteX0" fmla="*/ 0 w 1740665"/>
                  <a:gd name="connsiteY0" fmla="*/ 0 h 1090670"/>
                  <a:gd name="connsiteX1" fmla="*/ 914400 w 1740665"/>
                  <a:gd name="connsiteY1" fmla="*/ 231354 h 1090670"/>
                  <a:gd name="connsiteX2" fmla="*/ 1740665 w 1740665"/>
                  <a:gd name="connsiteY2" fmla="*/ 1090670 h 1090670"/>
                  <a:gd name="connsiteX0" fmla="*/ 0 w 1740665"/>
                  <a:gd name="connsiteY0" fmla="*/ 0 h 1090670"/>
                  <a:gd name="connsiteX1" fmla="*/ 1046603 w 1740665"/>
                  <a:gd name="connsiteY1" fmla="*/ 253388 h 1090670"/>
                  <a:gd name="connsiteX2" fmla="*/ 1740665 w 1740665"/>
                  <a:gd name="connsiteY2" fmla="*/ 1090670 h 1090670"/>
                  <a:gd name="connsiteX0" fmla="*/ 0 w 1740665"/>
                  <a:gd name="connsiteY0" fmla="*/ 0 h 1090670"/>
                  <a:gd name="connsiteX1" fmla="*/ 1145755 w 1740665"/>
                  <a:gd name="connsiteY1" fmla="*/ 308473 h 1090670"/>
                  <a:gd name="connsiteX2" fmla="*/ 1740665 w 1740665"/>
                  <a:gd name="connsiteY2" fmla="*/ 1090670 h 1090670"/>
                  <a:gd name="connsiteX0" fmla="*/ 0 w 1740665"/>
                  <a:gd name="connsiteY0" fmla="*/ 0 h 1090670"/>
                  <a:gd name="connsiteX1" fmla="*/ 1145755 w 1740665"/>
                  <a:gd name="connsiteY1" fmla="*/ 308473 h 1090670"/>
                  <a:gd name="connsiteX2" fmla="*/ 1740665 w 1740665"/>
                  <a:gd name="connsiteY2" fmla="*/ 1090670 h 1090670"/>
                  <a:gd name="connsiteX0" fmla="*/ 0 w 1740665"/>
                  <a:gd name="connsiteY0" fmla="*/ 0 h 1090670"/>
                  <a:gd name="connsiteX1" fmla="*/ 1145755 w 1740665"/>
                  <a:gd name="connsiteY1" fmla="*/ 308473 h 1090670"/>
                  <a:gd name="connsiteX2" fmla="*/ 1740665 w 1740665"/>
                  <a:gd name="connsiteY2" fmla="*/ 1090670 h 1090670"/>
                  <a:gd name="connsiteX0" fmla="*/ 0 w 1740665"/>
                  <a:gd name="connsiteY0" fmla="*/ 0 h 1090670"/>
                  <a:gd name="connsiteX1" fmla="*/ 1145755 w 1740665"/>
                  <a:gd name="connsiteY1" fmla="*/ 308473 h 1090670"/>
                  <a:gd name="connsiteX2" fmla="*/ 1740665 w 1740665"/>
                  <a:gd name="connsiteY2" fmla="*/ 1090670 h 1090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40665" h="1090670">
                    <a:moveTo>
                      <a:pt x="0" y="0"/>
                    </a:moveTo>
                    <a:cubicBezTo>
                      <a:pt x="312144" y="24788"/>
                      <a:pt x="822593" y="27543"/>
                      <a:pt x="1145755" y="308473"/>
                    </a:cubicBezTo>
                    <a:cubicBezTo>
                      <a:pt x="1468917" y="589403"/>
                      <a:pt x="1494622" y="564614"/>
                      <a:pt x="1740665" y="1090670"/>
                    </a:cubicBezTo>
                  </a:path>
                </a:pathLst>
              </a:cu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: Shape 22"/>
              <p:cNvSpPr/>
              <p:nvPr/>
            </p:nvSpPr>
            <p:spPr>
              <a:xfrm flipV="1">
                <a:off x="5561062" y="2781333"/>
                <a:ext cx="1740665" cy="1090670"/>
              </a:xfrm>
              <a:custGeom>
                <a:avLst/>
                <a:gdLst>
                  <a:gd name="connsiteX0" fmla="*/ 0 w 1740665"/>
                  <a:gd name="connsiteY0" fmla="*/ 0 h 1090670"/>
                  <a:gd name="connsiteX1" fmla="*/ 914400 w 1740665"/>
                  <a:gd name="connsiteY1" fmla="*/ 231354 h 1090670"/>
                  <a:gd name="connsiteX2" fmla="*/ 1740665 w 1740665"/>
                  <a:gd name="connsiteY2" fmla="*/ 1090670 h 1090670"/>
                  <a:gd name="connsiteX0" fmla="*/ 0 w 1740665"/>
                  <a:gd name="connsiteY0" fmla="*/ 0 h 1090670"/>
                  <a:gd name="connsiteX1" fmla="*/ 1046603 w 1740665"/>
                  <a:gd name="connsiteY1" fmla="*/ 253388 h 1090670"/>
                  <a:gd name="connsiteX2" fmla="*/ 1740665 w 1740665"/>
                  <a:gd name="connsiteY2" fmla="*/ 1090670 h 1090670"/>
                  <a:gd name="connsiteX0" fmla="*/ 0 w 1740665"/>
                  <a:gd name="connsiteY0" fmla="*/ 0 h 1090670"/>
                  <a:gd name="connsiteX1" fmla="*/ 1145755 w 1740665"/>
                  <a:gd name="connsiteY1" fmla="*/ 308473 h 1090670"/>
                  <a:gd name="connsiteX2" fmla="*/ 1740665 w 1740665"/>
                  <a:gd name="connsiteY2" fmla="*/ 1090670 h 1090670"/>
                  <a:gd name="connsiteX0" fmla="*/ 0 w 1740665"/>
                  <a:gd name="connsiteY0" fmla="*/ 0 h 1090670"/>
                  <a:gd name="connsiteX1" fmla="*/ 1145755 w 1740665"/>
                  <a:gd name="connsiteY1" fmla="*/ 308473 h 1090670"/>
                  <a:gd name="connsiteX2" fmla="*/ 1740665 w 1740665"/>
                  <a:gd name="connsiteY2" fmla="*/ 1090670 h 1090670"/>
                  <a:gd name="connsiteX0" fmla="*/ 0 w 1740665"/>
                  <a:gd name="connsiteY0" fmla="*/ 0 h 1090670"/>
                  <a:gd name="connsiteX1" fmla="*/ 1145755 w 1740665"/>
                  <a:gd name="connsiteY1" fmla="*/ 308473 h 1090670"/>
                  <a:gd name="connsiteX2" fmla="*/ 1740665 w 1740665"/>
                  <a:gd name="connsiteY2" fmla="*/ 1090670 h 1090670"/>
                  <a:gd name="connsiteX0" fmla="*/ 0 w 1740665"/>
                  <a:gd name="connsiteY0" fmla="*/ 0 h 1090670"/>
                  <a:gd name="connsiteX1" fmla="*/ 1145755 w 1740665"/>
                  <a:gd name="connsiteY1" fmla="*/ 308473 h 1090670"/>
                  <a:gd name="connsiteX2" fmla="*/ 1740665 w 1740665"/>
                  <a:gd name="connsiteY2" fmla="*/ 1090670 h 1090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40665" h="1090670">
                    <a:moveTo>
                      <a:pt x="0" y="0"/>
                    </a:moveTo>
                    <a:cubicBezTo>
                      <a:pt x="312144" y="24788"/>
                      <a:pt x="822593" y="27543"/>
                      <a:pt x="1145755" y="308473"/>
                    </a:cubicBezTo>
                    <a:cubicBezTo>
                      <a:pt x="1468917" y="589403"/>
                      <a:pt x="1494622" y="564614"/>
                      <a:pt x="1740665" y="1090670"/>
                    </a:cubicBezTo>
                  </a:path>
                </a:pathLst>
              </a:cu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Freeform: Shape 20"/>
            <p:cNvSpPr/>
            <p:nvPr/>
          </p:nvSpPr>
          <p:spPr>
            <a:xfrm>
              <a:off x="5568950" y="2095500"/>
              <a:ext cx="311172" cy="1377950"/>
            </a:xfrm>
            <a:custGeom>
              <a:avLst/>
              <a:gdLst>
                <a:gd name="connsiteX0" fmla="*/ 0 w 311172"/>
                <a:gd name="connsiteY0" fmla="*/ 0 h 1377950"/>
                <a:gd name="connsiteX1" fmla="*/ 311150 w 311172"/>
                <a:gd name="connsiteY1" fmla="*/ 647700 h 1377950"/>
                <a:gd name="connsiteX2" fmla="*/ 12700 w 311172"/>
                <a:gd name="connsiteY2" fmla="*/ 1377950 h 1377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1172" h="1377950">
                  <a:moveTo>
                    <a:pt x="0" y="0"/>
                  </a:moveTo>
                  <a:cubicBezTo>
                    <a:pt x="154516" y="209021"/>
                    <a:pt x="309033" y="418042"/>
                    <a:pt x="311150" y="647700"/>
                  </a:cubicBezTo>
                  <a:cubicBezTo>
                    <a:pt x="313267" y="877358"/>
                    <a:pt x="162983" y="1127654"/>
                    <a:pt x="12700" y="1377950"/>
                  </a:cubicBezTo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Oval 18"/>
          <p:cNvSpPr/>
          <p:nvPr/>
        </p:nvSpPr>
        <p:spPr>
          <a:xfrm>
            <a:off x="4832031" y="3100503"/>
            <a:ext cx="232453" cy="232453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/>
          <p:cNvSpPr/>
          <p:nvPr/>
        </p:nvSpPr>
        <p:spPr>
          <a:xfrm>
            <a:off x="3173005" y="1617562"/>
            <a:ext cx="2269475" cy="1373814"/>
          </a:xfrm>
          <a:custGeom>
            <a:avLst/>
            <a:gdLst>
              <a:gd name="connsiteX0" fmla="*/ 2269475 w 2269475"/>
              <a:gd name="connsiteY0" fmla="*/ 0 h 1366091"/>
              <a:gd name="connsiteX1" fmla="*/ 2269475 w 2269475"/>
              <a:gd name="connsiteY1" fmla="*/ 374573 h 1366091"/>
              <a:gd name="connsiteX2" fmla="*/ 0 w 2269475"/>
              <a:gd name="connsiteY2" fmla="*/ 1002535 h 1366091"/>
              <a:gd name="connsiteX3" fmla="*/ 0 w 2269475"/>
              <a:gd name="connsiteY3" fmla="*/ 1366091 h 1366091"/>
              <a:gd name="connsiteX4" fmla="*/ 561860 w 2269475"/>
              <a:gd name="connsiteY4" fmla="*/ 1366091 h 1366091"/>
              <a:gd name="connsiteX5" fmla="*/ 1145754 w 2269475"/>
              <a:gd name="connsiteY5" fmla="*/ 958467 h 1366091"/>
              <a:gd name="connsiteX0" fmla="*/ 2269475 w 2269475"/>
              <a:gd name="connsiteY0" fmla="*/ 0 h 1366091"/>
              <a:gd name="connsiteX1" fmla="*/ 2269475 w 2269475"/>
              <a:gd name="connsiteY1" fmla="*/ 374573 h 1366091"/>
              <a:gd name="connsiteX2" fmla="*/ 0 w 2269475"/>
              <a:gd name="connsiteY2" fmla="*/ 1002535 h 1366091"/>
              <a:gd name="connsiteX3" fmla="*/ 0 w 2269475"/>
              <a:gd name="connsiteY3" fmla="*/ 1366091 h 1366091"/>
              <a:gd name="connsiteX4" fmla="*/ 561860 w 2269475"/>
              <a:gd name="connsiteY4" fmla="*/ 1366091 h 1366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75" h="1366091">
                <a:moveTo>
                  <a:pt x="2269475" y="0"/>
                </a:moveTo>
                <a:lnTo>
                  <a:pt x="2269475" y="374573"/>
                </a:lnTo>
                <a:lnTo>
                  <a:pt x="0" y="1002535"/>
                </a:lnTo>
                <a:lnTo>
                  <a:pt x="0" y="1366091"/>
                </a:lnTo>
                <a:lnTo>
                  <a:pt x="561860" y="1366091"/>
                </a:lnTo>
              </a:path>
            </a:pathLst>
          </a:custGeom>
          <a:noFill/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/>
          <p:cNvSpPr/>
          <p:nvPr/>
        </p:nvSpPr>
        <p:spPr>
          <a:xfrm flipV="1">
            <a:off x="3181307" y="1903237"/>
            <a:ext cx="2269475" cy="1312495"/>
          </a:xfrm>
          <a:custGeom>
            <a:avLst/>
            <a:gdLst>
              <a:gd name="connsiteX0" fmla="*/ 2269475 w 2269475"/>
              <a:gd name="connsiteY0" fmla="*/ 0 h 1366091"/>
              <a:gd name="connsiteX1" fmla="*/ 2269475 w 2269475"/>
              <a:gd name="connsiteY1" fmla="*/ 374573 h 1366091"/>
              <a:gd name="connsiteX2" fmla="*/ 0 w 2269475"/>
              <a:gd name="connsiteY2" fmla="*/ 1002535 h 1366091"/>
              <a:gd name="connsiteX3" fmla="*/ 0 w 2269475"/>
              <a:gd name="connsiteY3" fmla="*/ 1366091 h 1366091"/>
              <a:gd name="connsiteX4" fmla="*/ 561860 w 2269475"/>
              <a:gd name="connsiteY4" fmla="*/ 1366091 h 1366091"/>
              <a:gd name="connsiteX5" fmla="*/ 1145754 w 2269475"/>
              <a:gd name="connsiteY5" fmla="*/ 958467 h 1366091"/>
              <a:gd name="connsiteX0" fmla="*/ 2269475 w 2269475"/>
              <a:gd name="connsiteY0" fmla="*/ 0 h 1366091"/>
              <a:gd name="connsiteX1" fmla="*/ 2269475 w 2269475"/>
              <a:gd name="connsiteY1" fmla="*/ 374573 h 1366091"/>
              <a:gd name="connsiteX2" fmla="*/ 0 w 2269475"/>
              <a:gd name="connsiteY2" fmla="*/ 1002535 h 1366091"/>
              <a:gd name="connsiteX3" fmla="*/ 0 w 2269475"/>
              <a:gd name="connsiteY3" fmla="*/ 1366091 h 1366091"/>
              <a:gd name="connsiteX4" fmla="*/ 561860 w 2269475"/>
              <a:gd name="connsiteY4" fmla="*/ 1366091 h 1366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75" h="1366091">
                <a:moveTo>
                  <a:pt x="2269475" y="0"/>
                </a:moveTo>
                <a:lnTo>
                  <a:pt x="2269475" y="374573"/>
                </a:lnTo>
                <a:lnTo>
                  <a:pt x="0" y="1002535"/>
                </a:lnTo>
                <a:lnTo>
                  <a:pt x="0" y="1366091"/>
                </a:lnTo>
                <a:lnTo>
                  <a:pt x="561860" y="1366091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735609" y="1309891"/>
            <a:ext cx="687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Q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34777" y="1120699"/>
            <a:ext cx="687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09800" y="3188577"/>
            <a:ext cx="687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S</a:t>
            </a:r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2818262" y="1413087"/>
            <a:ext cx="1097280" cy="0"/>
          </a:xfrm>
          <a:prstGeom prst="line">
            <a:avLst/>
          </a:prstGeom>
          <a:ln w="762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5055492" y="1638440"/>
            <a:ext cx="719330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reeform: Shape 38"/>
          <p:cNvSpPr/>
          <p:nvPr/>
        </p:nvSpPr>
        <p:spPr>
          <a:xfrm>
            <a:off x="3173005" y="1617562"/>
            <a:ext cx="2269475" cy="1373814"/>
          </a:xfrm>
          <a:custGeom>
            <a:avLst/>
            <a:gdLst>
              <a:gd name="connsiteX0" fmla="*/ 2269475 w 2269475"/>
              <a:gd name="connsiteY0" fmla="*/ 0 h 1366091"/>
              <a:gd name="connsiteX1" fmla="*/ 2269475 w 2269475"/>
              <a:gd name="connsiteY1" fmla="*/ 374573 h 1366091"/>
              <a:gd name="connsiteX2" fmla="*/ 0 w 2269475"/>
              <a:gd name="connsiteY2" fmla="*/ 1002535 h 1366091"/>
              <a:gd name="connsiteX3" fmla="*/ 0 w 2269475"/>
              <a:gd name="connsiteY3" fmla="*/ 1366091 h 1366091"/>
              <a:gd name="connsiteX4" fmla="*/ 561860 w 2269475"/>
              <a:gd name="connsiteY4" fmla="*/ 1366091 h 1366091"/>
              <a:gd name="connsiteX5" fmla="*/ 1145754 w 2269475"/>
              <a:gd name="connsiteY5" fmla="*/ 958467 h 1366091"/>
              <a:gd name="connsiteX0" fmla="*/ 2269475 w 2269475"/>
              <a:gd name="connsiteY0" fmla="*/ 0 h 1366091"/>
              <a:gd name="connsiteX1" fmla="*/ 2269475 w 2269475"/>
              <a:gd name="connsiteY1" fmla="*/ 374573 h 1366091"/>
              <a:gd name="connsiteX2" fmla="*/ 0 w 2269475"/>
              <a:gd name="connsiteY2" fmla="*/ 1002535 h 1366091"/>
              <a:gd name="connsiteX3" fmla="*/ 0 w 2269475"/>
              <a:gd name="connsiteY3" fmla="*/ 1366091 h 1366091"/>
              <a:gd name="connsiteX4" fmla="*/ 561860 w 2269475"/>
              <a:gd name="connsiteY4" fmla="*/ 1366091 h 1366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75" h="1366091">
                <a:moveTo>
                  <a:pt x="2269475" y="0"/>
                </a:moveTo>
                <a:lnTo>
                  <a:pt x="2269475" y="374573"/>
                </a:lnTo>
                <a:lnTo>
                  <a:pt x="0" y="1002535"/>
                </a:lnTo>
                <a:lnTo>
                  <a:pt x="0" y="1366091"/>
                </a:lnTo>
                <a:lnTo>
                  <a:pt x="561860" y="1366091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 flipH="1">
            <a:off x="3565022" y="2991376"/>
            <a:ext cx="34644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42" idx="0"/>
            <a:endCxn id="19" idx="6"/>
          </p:cNvCxnSpPr>
          <p:nvPr/>
        </p:nvCxnSpPr>
        <p:spPr>
          <a:xfrm flipH="1">
            <a:off x="5064484" y="3215732"/>
            <a:ext cx="420624" cy="998"/>
          </a:xfrm>
          <a:prstGeom prst="line">
            <a:avLst/>
          </a:prstGeom>
          <a:ln w="762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reeform: Shape 41"/>
          <p:cNvSpPr/>
          <p:nvPr/>
        </p:nvSpPr>
        <p:spPr>
          <a:xfrm flipV="1">
            <a:off x="3181307" y="1903237"/>
            <a:ext cx="2269475" cy="1312495"/>
          </a:xfrm>
          <a:custGeom>
            <a:avLst/>
            <a:gdLst>
              <a:gd name="connsiteX0" fmla="*/ 2269475 w 2269475"/>
              <a:gd name="connsiteY0" fmla="*/ 0 h 1366091"/>
              <a:gd name="connsiteX1" fmla="*/ 2269475 w 2269475"/>
              <a:gd name="connsiteY1" fmla="*/ 374573 h 1366091"/>
              <a:gd name="connsiteX2" fmla="*/ 0 w 2269475"/>
              <a:gd name="connsiteY2" fmla="*/ 1002535 h 1366091"/>
              <a:gd name="connsiteX3" fmla="*/ 0 w 2269475"/>
              <a:gd name="connsiteY3" fmla="*/ 1366091 h 1366091"/>
              <a:gd name="connsiteX4" fmla="*/ 561860 w 2269475"/>
              <a:gd name="connsiteY4" fmla="*/ 1366091 h 1366091"/>
              <a:gd name="connsiteX5" fmla="*/ 1145754 w 2269475"/>
              <a:gd name="connsiteY5" fmla="*/ 958467 h 1366091"/>
              <a:gd name="connsiteX0" fmla="*/ 2269475 w 2269475"/>
              <a:gd name="connsiteY0" fmla="*/ 0 h 1366091"/>
              <a:gd name="connsiteX1" fmla="*/ 2269475 w 2269475"/>
              <a:gd name="connsiteY1" fmla="*/ 374573 h 1366091"/>
              <a:gd name="connsiteX2" fmla="*/ 0 w 2269475"/>
              <a:gd name="connsiteY2" fmla="*/ 1002535 h 1366091"/>
              <a:gd name="connsiteX3" fmla="*/ 0 w 2269475"/>
              <a:gd name="connsiteY3" fmla="*/ 1366091 h 1366091"/>
              <a:gd name="connsiteX4" fmla="*/ 561860 w 2269475"/>
              <a:gd name="connsiteY4" fmla="*/ 1366091 h 1366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75" h="1366091">
                <a:moveTo>
                  <a:pt x="2269475" y="0"/>
                </a:moveTo>
                <a:lnTo>
                  <a:pt x="2269475" y="374573"/>
                </a:lnTo>
                <a:lnTo>
                  <a:pt x="0" y="1002535"/>
                </a:lnTo>
                <a:lnTo>
                  <a:pt x="0" y="1366091"/>
                </a:lnTo>
                <a:lnTo>
                  <a:pt x="561860" y="1366091"/>
                </a:lnTo>
              </a:path>
            </a:pathLst>
          </a:custGeom>
          <a:noFill/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3565021" y="1903237"/>
            <a:ext cx="346448" cy="0"/>
          </a:xfrm>
          <a:prstGeom prst="line">
            <a:avLst/>
          </a:prstGeom>
          <a:ln w="762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791200" y="2119987"/>
            <a:ext cx="31347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we say this circuit is </a:t>
            </a:r>
            <a:r>
              <a:rPr lang="en-US" sz="2200" i="1" dirty="0" err="1"/>
              <a:t>bistable</a:t>
            </a:r>
            <a:r>
              <a:rPr lang="en-US" sz="2200" dirty="0"/>
              <a:t> - it has two (</a:t>
            </a:r>
            <a:r>
              <a:rPr lang="en-US" sz="2200" b="1" dirty="0"/>
              <a:t>bi</a:t>
            </a:r>
            <a:r>
              <a:rPr lang="en-US" sz="2200" dirty="0"/>
              <a:t>) states where its output is </a:t>
            </a:r>
            <a:r>
              <a:rPr lang="en-US" sz="2200" b="1" dirty="0"/>
              <a:t>stable</a:t>
            </a:r>
            <a:r>
              <a:rPr lang="en-US" sz="2200" dirty="0"/>
              <a:t> (steady).</a:t>
            </a:r>
          </a:p>
        </p:txBody>
      </p:sp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707062"/>
              </p:ext>
            </p:extLst>
          </p:nvPr>
        </p:nvGraphicFramePr>
        <p:xfrm>
          <a:off x="457200" y="1384269"/>
          <a:ext cx="1620909" cy="2860630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540303">
                  <a:extLst>
                    <a:ext uri="{9D8B030D-6E8A-4147-A177-3AD203B41FA5}">
                      <a16:colId xmlns:a16="http://schemas.microsoft.com/office/drawing/2014/main" val="3432692331"/>
                    </a:ext>
                  </a:extLst>
                </a:gridCol>
                <a:gridCol w="540303">
                  <a:extLst>
                    <a:ext uri="{9D8B030D-6E8A-4147-A177-3AD203B41FA5}">
                      <a16:colId xmlns:a16="http://schemas.microsoft.com/office/drawing/2014/main" val="1632488727"/>
                    </a:ext>
                  </a:extLst>
                </a:gridCol>
                <a:gridCol w="540303">
                  <a:extLst>
                    <a:ext uri="{9D8B030D-6E8A-4147-A177-3AD203B41FA5}">
                      <a16:colId xmlns:a16="http://schemas.microsoft.com/office/drawing/2014/main" val="2542969739"/>
                    </a:ext>
                  </a:extLst>
                </a:gridCol>
              </a:tblGrid>
              <a:tr h="568403"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A</a:t>
                      </a:r>
                    </a:p>
                  </a:txBody>
                  <a:tcPr marL="49843" marR="49843" marT="49843" marB="498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B</a:t>
                      </a:r>
                    </a:p>
                  </a:txBody>
                  <a:tcPr marL="49843" marR="49843" marT="49843" marB="498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Y</a:t>
                      </a:r>
                    </a:p>
                  </a:txBody>
                  <a:tcPr marL="49843" marR="49843" marT="49843" marB="49843"/>
                </a:tc>
                <a:extLst>
                  <a:ext uri="{0D108BD9-81ED-4DB2-BD59-A6C34878D82A}">
                    <a16:rowId xmlns:a16="http://schemas.microsoft.com/office/drawing/2014/main" val="377566539"/>
                  </a:ext>
                </a:extLst>
              </a:tr>
              <a:tr h="568403">
                <a:tc>
                  <a:txBody>
                    <a:bodyPr/>
                    <a:lstStyle/>
                    <a:p>
                      <a:pPr algn="ctr"/>
                      <a:r>
                        <a:rPr lang="en-US" sz="31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9843" marR="49843" marT="49843" marB="498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9843" marR="49843" marT="49843" marB="498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49843" marR="49843" marT="49843" marB="49843"/>
                </a:tc>
                <a:extLst>
                  <a:ext uri="{0D108BD9-81ED-4DB2-BD59-A6C34878D82A}">
                    <a16:rowId xmlns:a16="http://schemas.microsoft.com/office/drawing/2014/main" val="2770857541"/>
                  </a:ext>
                </a:extLst>
              </a:tr>
              <a:tr h="568403">
                <a:tc>
                  <a:txBody>
                    <a:bodyPr/>
                    <a:lstStyle/>
                    <a:p>
                      <a:pPr algn="ctr"/>
                      <a:r>
                        <a:rPr lang="en-US" sz="31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9843" marR="49843" marT="49843" marB="498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49843" marR="49843" marT="49843" marB="498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9843" marR="49843" marT="49843" marB="49843"/>
                </a:tc>
                <a:extLst>
                  <a:ext uri="{0D108BD9-81ED-4DB2-BD59-A6C34878D82A}">
                    <a16:rowId xmlns:a16="http://schemas.microsoft.com/office/drawing/2014/main" val="2290169190"/>
                  </a:ext>
                </a:extLst>
              </a:tr>
              <a:tr h="568403">
                <a:tc>
                  <a:txBody>
                    <a:bodyPr/>
                    <a:lstStyle/>
                    <a:p>
                      <a:pPr algn="ctr"/>
                      <a:r>
                        <a:rPr lang="en-US" sz="31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49843" marR="49843" marT="49843" marB="498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9843" marR="49843" marT="49843" marB="498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9843" marR="49843" marT="49843" marB="49843"/>
                </a:tc>
                <a:extLst>
                  <a:ext uri="{0D108BD9-81ED-4DB2-BD59-A6C34878D82A}">
                    <a16:rowId xmlns:a16="http://schemas.microsoft.com/office/drawing/2014/main" val="1589437635"/>
                  </a:ext>
                </a:extLst>
              </a:tr>
              <a:tr h="568403">
                <a:tc>
                  <a:txBody>
                    <a:bodyPr/>
                    <a:lstStyle/>
                    <a:p>
                      <a:pPr algn="ctr"/>
                      <a:r>
                        <a:rPr lang="en-US" sz="31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49843" marR="49843" marT="49843" marB="498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49843" marR="49843" marT="49843" marB="498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9843" marR="49843" marT="49843" marB="49843"/>
                </a:tc>
                <a:extLst>
                  <a:ext uri="{0D108BD9-81ED-4DB2-BD59-A6C34878D82A}">
                    <a16:rowId xmlns:a16="http://schemas.microsoft.com/office/drawing/2014/main" val="2023386740"/>
                  </a:ext>
                </a:extLst>
              </a:tr>
            </a:tbl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893994" y="1028700"/>
            <a:ext cx="7473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NOR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4AAA396-B7D1-CD42-BCDB-844C78A9B790}"/>
              </a:ext>
            </a:extLst>
          </p:cNvPr>
          <p:cNvSpPr txBox="1"/>
          <p:nvPr/>
        </p:nvSpPr>
        <p:spPr>
          <a:xfrm>
            <a:off x="5791200" y="3713966"/>
            <a:ext cx="31347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it's like a light switch: you can't really put it in the middle.</a:t>
            </a:r>
          </a:p>
        </p:txBody>
      </p:sp>
    </p:spTree>
    <p:extLst>
      <p:ext uri="{BB962C8B-B14F-4D97-AF65-F5344CB8AC3E}">
        <p14:creationId xmlns:p14="http://schemas.microsoft.com/office/powerpoint/2010/main" val="9182993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9" grpId="0" animBg="1"/>
      <p:bldP spid="42" grpId="0" animBg="1"/>
      <p:bldP spid="37" grpId="0"/>
      <p:bldP spid="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it can break</a:t>
            </a:r>
            <a:r>
              <a:rPr lang="mr-IN" dirty="0"/>
              <a:t>…</a:t>
            </a:r>
            <a:r>
              <a:rPr lang="en-US" sz="2000" dirty="0"/>
              <a:t> (animated)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t>11</a:t>
            </a:fld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3025030" y="1766280"/>
            <a:ext cx="109728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5262260" y="1991633"/>
            <a:ext cx="719330" cy="1"/>
          </a:xfrm>
          <a:prstGeom prst="line">
            <a:avLst/>
          </a:prstGeom>
          <a:ln w="762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3771791" y="2256446"/>
            <a:ext cx="34644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4018712" y="1589756"/>
            <a:ext cx="1009369" cy="803774"/>
            <a:chOff x="5561062" y="2087459"/>
            <a:chExt cx="1742674" cy="1387714"/>
          </a:xfrm>
        </p:grpSpPr>
        <p:grpSp>
          <p:nvGrpSpPr>
            <p:cNvPr id="29" name="Group 28"/>
            <p:cNvGrpSpPr/>
            <p:nvPr/>
          </p:nvGrpSpPr>
          <p:grpSpPr>
            <a:xfrm>
              <a:off x="5561062" y="2087459"/>
              <a:ext cx="1742674" cy="1387714"/>
              <a:chOff x="5561062" y="1690627"/>
              <a:chExt cx="1742674" cy="2181376"/>
            </a:xfrm>
          </p:grpSpPr>
          <p:sp>
            <p:nvSpPr>
              <p:cNvPr id="31" name="Freeform: Shape 30"/>
              <p:cNvSpPr/>
              <p:nvPr/>
            </p:nvSpPr>
            <p:spPr>
              <a:xfrm>
                <a:off x="5563072" y="1690627"/>
                <a:ext cx="1740664" cy="1090670"/>
              </a:xfrm>
              <a:custGeom>
                <a:avLst/>
                <a:gdLst>
                  <a:gd name="connsiteX0" fmla="*/ 0 w 1740665"/>
                  <a:gd name="connsiteY0" fmla="*/ 0 h 1090670"/>
                  <a:gd name="connsiteX1" fmla="*/ 914400 w 1740665"/>
                  <a:gd name="connsiteY1" fmla="*/ 231354 h 1090670"/>
                  <a:gd name="connsiteX2" fmla="*/ 1740665 w 1740665"/>
                  <a:gd name="connsiteY2" fmla="*/ 1090670 h 1090670"/>
                  <a:gd name="connsiteX0" fmla="*/ 0 w 1740665"/>
                  <a:gd name="connsiteY0" fmla="*/ 0 h 1090670"/>
                  <a:gd name="connsiteX1" fmla="*/ 1046603 w 1740665"/>
                  <a:gd name="connsiteY1" fmla="*/ 253388 h 1090670"/>
                  <a:gd name="connsiteX2" fmla="*/ 1740665 w 1740665"/>
                  <a:gd name="connsiteY2" fmla="*/ 1090670 h 1090670"/>
                  <a:gd name="connsiteX0" fmla="*/ 0 w 1740665"/>
                  <a:gd name="connsiteY0" fmla="*/ 0 h 1090670"/>
                  <a:gd name="connsiteX1" fmla="*/ 1145755 w 1740665"/>
                  <a:gd name="connsiteY1" fmla="*/ 308473 h 1090670"/>
                  <a:gd name="connsiteX2" fmla="*/ 1740665 w 1740665"/>
                  <a:gd name="connsiteY2" fmla="*/ 1090670 h 1090670"/>
                  <a:gd name="connsiteX0" fmla="*/ 0 w 1740665"/>
                  <a:gd name="connsiteY0" fmla="*/ 0 h 1090670"/>
                  <a:gd name="connsiteX1" fmla="*/ 1145755 w 1740665"/>
                  <a:gd name="connsiteY1" fmla="*/ 308473 h 1090670"/>
                  <a:gd name="connsiteX2" fmla="*/ 1740665 w 1740665"/>
                  <a:gd name="connsiteY2" fmla="*/ 1090670 h 1090670"/>
                  <a:gd name="connsiteX0" fmla="*/ 0 w 1740665"/>
                  <a:gd name="connsiteY0" fmla="*/ 0 h 1090670"/>
                  <a:gd name="connsiteX1" fmla="*/ 1145755 w 1740665"/>
                  <a:gd name="connsiteY1" fmla="*/ 308473 h 1090670"/>
                  <a:gd name="connsiteX2" fmla="*/ 1740665 w 1740665"/>
                  <a:gd name="connsiteY2" fmla="*/ 1090670 h 1090670"/>
                  <a:gd name="connsiteX0" fmla="*/ 0 w 1740665"/>
                  <a:gd name="connsiteY0" fmla="*/ 0 h 1090670"/>
                  <a:gd name="connsiteX1" fmla="*/ 1145755 w 1740665"/>
                  <a:gd name="connsiteY1" fmla="*/ 308473 h 1090670"/>
                  <a:gd name="connsiteX2" fmla="*/ 1740665 w 1740665"/>
                  <a:gd name="connsiteY2" fmla="*/ 1090670 h 1090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40665" h="1090670">
                    <a:moveTo>
                      <a:pt x="0" y="0"/>
                    </a:moveTo>
                    <a:cubicBezTo>
                      <a:pt x="312144" y="24788"/>
                      <a:pt x="822593" y="27543"/>
                      <a:pt x="1145755" y="308473"/>
                    </a:cubicBezTo>
                    <a:cubicBezTo>
                      <a:pt x="1468917" y="589403"/>
                      <a:pt x="1494622" y="564614"/>
                      <a:pt x="1740665" y="1090670"/>
                    </a:cubicBezTo>
                  </a:path>
                </a:pathLst>
              </a:cu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: Shape 31"/>
              <p:cNvSpPr/>
              <p:nvPr/>
            </p:nvSpPr>
            <p:spPr>
              <a:xfrm flipV="1">
                <a:off x="5561062" y="2781333"/>
                <a:ext cx="1740665" cy="1090670"/>
              </a:xfrm>
              <a:custGeom>
                <a:avLst/>
                <a:gdLst>
                  <a:gd name="connsiteX0" fmla="*/ 0 w 1740665"/>
                  <a:gd name="connsiteY0" fmla="*/ 0 h 1090670"/>
                  <a:gd name="connsiteX1" fmla="*/ 914400 w 1740665"/>
                  <a:gd name="connsiteY1" fmla="*/ 231354 h 1090670"/>
                  <a:gd name="connsiteX2" fmla="*/ 1740665 w 1740665"/>
                  <a:gd name="connsiteY2" fmla="*/ 1090670 h 1090670"/>
                  <a:gd name="connsiteX0" fmla="*/ 0 w 1740665"/>
                  <a:gd name="connsiteY0" fmla="*/ 0 h 1090670"/>
                  <a:gd name="connsiteX1" fmla="*/ 1046603 w 1740665"/>
                  <a:gd name="connsiteY1" fmla="*/ 253388 h 1090670"/>
                  <a:gd name="connsiteX2" fmla="*/ 1740665 w 1740665"/>
                  <a:gd name="connsiteY2" fmla="*/ 1090670 h 1090670"/>
                  <a:gd name="connsiteX0" fmla="*/ 0 w 1740665"/>
                  <a:gd name="connsiteY0" fmla="*/ 0 h 1090670"/>
                  <a:gd name="connsiteX1" fmla="*/ 1145755 w 1740665"/>
                  <a:gd name="connsiteY1" fmla="*/ 308473 h 1090670"/>
                  <a:gd name="connsiteX2" fmla="*/ 1740665 w 1740665"/>
                  <a:gd name="connsiteY2" fmla="*/ 1090670 h 1090670"/>
                  <a:gd name="connsiteX0" fmla="*/ 0 w 1740665"/>
                  <a:gd name="connsiteY0" fmla="*/ 0 h 1090670"/>
                  <a:gd name="connsiteX1" fmla="*/ 1145755 w 1740665"/>
                  <a:gd name="connsiteY1" fmla="*/ 308473 h 1090670"/>
                  <a:gd name="connsiteX2" fmla="*/ 1740665 w 1740665"/>
                  <a:gd name="connsiteY2" fmla="*/ 1090670 h 1090670"/>
                  <a:gd name="connsiteX0" fmla="*/ 0 w 1740665"/>
                  <a:gd name="connsiteY0" fmla="*/ 0 h 1090670"/>
                  <a:gd name="connsiteX1" fmla="*/ 1145755 w 1740665"/>
                  <a:gd name="connsiteY1" fmla="*/ 308473 h 1090670"/>
                  <a:gd name="connsiteX2" fmla="*/ 1740665 w 1740665"/>
                  <a:gd name="connsiteY2" fmla="*/ 1090670 h 1090670"/>
                  <a:gd name="connsiteX0" fmla="*/ 0 w 1740665"/>
                  <a:gd name="connsiteY0" fmla="*/ 0 h 1090670"/>
                  <a:gd name="connsiteX1" fmla="*/ 1145755 w 1740665"/>
                  <a:gd name="connsiteY1" fmla="*/ 308473 h 1090670"/>
                  <a:gd name="connsiteX2" fmla="*/ 1740665 w 1740665"/>
                  <a:gd name="connsiteY2" fmla="*/ 1090670 h 1090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40665" h="1090670">
                    <a:moveTo>
                      <a:pt x="0" y="0"/>
                    </a:moveTo>
                    <a:cubicBezTo>
                      <a:pt x="312144" y="24788"/>
                      <a:pt x="822593" y="27543"/>
                      <a:pt x="1145755" y="308473"/>
                    </a:cubicBezTo>
                    <a:cubicBezTo>
                      <a:pt x="1468917" y="589403"/>
                      <a:pt x="1494622" y="564614"/>
                      <a:pt x="1740665" y="1090670"/>
                    </a:cubicBezTo>
                  </a:path>
                </a:pathLst>
              </a:cu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" name="Freeform: Shape 29"/>
            <p:cNvSpPr/>
            <p:nvPr/>
          </p:nvSpPr>
          <p:spPr>
            <a:xfrm>
              <a:off x="5568950" y="2095500"/>
              <a:ext cx="311172" cy="1377950"/>
            </a:xfrm>
            <a:custGeom>
              <a:avLst/>
              <a:gdLst>
                <a:gd name="connsiteX0" fmla="*/ 0 w 311172"/>
                <a:gd name="connsiteY0" fmla="*/ 0 h 1377950"/>
                <a:gd name="connsiteX1" fmla="*/ 311150 w 311172"/>
                <a:gd name="connsiteY1" fmla="*/ 647700 h 1377950"/>
                <a:gd name="connsiteX2" fmla="*/ 12700 w 311172"/>
                <a:gd name="connsiteY2" fmla="*/ 1377950 h 1377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1172" h="1377950">
                  <a:moveTo>
                    <a:pt x="0" y="0"/>
                  </a:moveTo>
                  <a:cubicBezTo>
                    <a:pt x="154516" y="209021"/>
                    <a:pt x="309033" y="418042"/>
                    <a:pt x="311150" y="647700"/>
                  </a:cubicBezTo>
                  <a:cubicBezTo>
                    <a:pt x="313267" y="877358"/>
                    <a:pt x="162983" y="1127654"/>
                    <a:pt x="12700" y="1377950"/>
                  </a:cubicBezTo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Oval 27"/>
          <p:cNvSpPr/>
          <p:nvPr/>
        </p:nvSpPr>
        <p:spPr>
          <a:xfrm>
            <a:off x="5038801" y="1875407"/>
            <a:ext cx="232453" cy="232453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3771790" y="3344569"/>
            <a:ext cx="346447" cy="0"/>
          </a:xfrm>
          <a:prstGeom prst="line">
            <a:avLst/>
          </a:prstGeom>
          <a:ln w="762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1" idx="0"/>
          </p:cNvCxnSpPr>
          <p:nvPr/>
        </p:nvCxnSpPr>
        <p:spPr>
          <a:xfrm flipH="1">
            <a:off x="5262260" y="3568925"/>
            <a:ext cx="395290" cy="9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3025029" y="3834735"/>
            <a:ext cx="109728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4018711" y="3168046"/>
            <a:ext cx="1009368" cy="803772"/>
            <a:chOff x="5561062" y="2087461"/>
            <a:chExt cx="1742674" cy="1387712"/>
          </a:xfrm>
        </p:grpSpPr>
        <p:grpSp>
          <p:nvGrpSpPr>
            <p:cNvPr id="20" name="Group 19"/>
            <p:cNvGrpSpPr/>
            <p:nvPr/>
          </p:nvGrpSpPr>
          <p:grpSpPr>
            <a:xfrm>
              <a:off x="5561062" y="2087461"/>
              <a:ext cx="1742674" cy="1387712"/>
              <a:chOff x="5561062" y="1690630"/>
              <a:chExt cx="1742674" cy="2181373"/>
            </a:xfrm>
          </p:grpSpPr>
          <p:sp>
            <p:nvSpPr>
              <p:cNvPr id="22" name="Freeform: Shape 21"/>
              <p:cNvSpPr/>
              <p:nvPr/>
            </p:nvSpPr>
            <p:spPr>
              <a:xfrm>
                <a:off x="5563071" y="1690630"/>
                <a:ext cx="1740665" cy="1090670"/>
              </a:xfrm>
              <a:custGeom>
                <a:avLst/>
                <a:gdLst>
                  <a:gd name="connsiteX0" fmla="*/ 0 w 1740665"/>
                  <a:gd name="connsiteY0" fmla="*/ 0 h 1090670"/>
                  <a:gd name="connsiteX1" fmla="*/ 914400 w 1740665"/>
                  <a:gd name="connsiteY1" fmla="*/ 231354 h 1090670"/>
                  <a:gd name="connsiteX2" fmla="*/ 1740665 w 1740665"/>
                  <a:gd name="connsiteY2" fmla="*/ 1090670 h 1090670"/>
                  <a:gd name="connsiteX0" fmla="*/ 0 w 1740665"/>
                  <a:gd name="connsiteY0" fmla="*/ 0 h 1090670"/>
                  <a:gd name="connsiteX1" fmla="*/ 1046603 w 1740665"/>
                  <a:gd name="connsiteY1" fmla="*/ 253388 h 1090670"/>
                  <a:gd name="connsiteX2" fmla="*/ 1740665 w 1740665"/>
                  <a:gd name="connsiteY2" fmla="*/ 1090670 h 1090670"/>
                  <a:gd name="connsiteX0" fmla="*/ 0 w 1740665"/>
                  <a:gd name="connsiteY0" fmla="*/ 0 h 1090670"/>
                  <a:gd name="connsiteX1" fmla="*/ 1145755 w 1740665"/>
                  <a:gd name="connsiteY1" fmla="*/ 308473 h 1090670"/>
                  <a:gd name="connsiteX2" fmla="*/ 1740665 w 1740665"/>
                  <a:gd name="connsiteY2" fmla="*/ 1090670 h 1090670"/>
                  <a:gd name="connsiteX0" fmla="*/ 0 w 1740665"/>
                  <a:gd name="connsiteY0" fmla="*/ 0 h 1090670"/>
                  <a:gd name="connsiteX1" fmla="*/ 1145755 w 1740665"/>
                  <a:gd name="connsiteY1" fmla="*/ 308473 h 1090670"/>
                  <a:gd name="connsiteX2" fmla="*/ 1740665 w 1740665"/>
                  <a:gd name="connsiteY2" fmla="*/ 1090670 h 1090670"/>
                  <a:gd name="connsiteX0" fmla="*/ 0 w 1740665"/>
                  <a:gd name="connsiteY0" fmla="*/ 0 h 1090670"/>
                  <a:gd name="connsiteX1" fmla="*/ 1145755 w 1740665"/>
                  <a:gd name="connsiteY1" fmla="*/ 308473 h 1090670"/>
                  <a:gd name="connsiteX2" fmla="*/ 1740665 w 1740665"/>
                  <a:gd name="connsiteY2" fmla="*/ 1090670 h 1090670"/>
                  <a:gd name="connsiteX0" fmla="*/ 0 w 1740665"/>
                  <a:gd name="connsiteY0" fmla="*/ 0 h 1090670"/>
                  <a:gd name="connsiteX1" fmla="*/ 1145755 w 1740665"/>
                  <a:gd name="connsiteY1" fmla="*/ 308473 h 1090670"/>
                  <a:gd name="connsiteX2" fmla="*/ 1740665 w 1740665"/>
                  <a:gd name="connsiteY2" fmla="*/ 1090670 h 1090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40665" h="1090670">
                    <a:moveTo>
                      <a:pt x="0" y="0"/>
                    </a:moveTo>
                    <a:cubicBezTo>
                      <a:pt x="312144" y="24788"/>
                      <a:pt x="822593" y="27543"/>
                      <a:pt x="1145755" y="308473"/>
                    </a:cubicBezTo>
                    <a:cubicBezTo>
                      <a:pt x="1468917" y="589403"/>
                      <a:pt x="1494622" y="564614"/>
                      <a:pt x="1740665" y="1090670"/>
                    </a:cubicBezTo>
                  </a:path>
                </a:pathLst>
              </a:cu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: Shape 22"/>
              <p:cNvSpPr/>
              <p:nvPr/>
            </p:nvSpPr>
            <p:spPr>
              <a:xfrm flipV="1">
                <a:off x="5561062" y="2781333"/>
                <a:ext cx="1740665" cy="1090670"/>
              </a:xfrm>
              <a:custGeom>
                <a:avLst/>
                <a:gdLst>
                  <a:gd name="connsiteX0" fmla="*/ 0 w 1740665"/>
                  <a:gd name="connsiteY0" fmla="*/ 0 h 1090670"/>
                  <a:gd name="connsiteX1" fmla="*/ 914400 w 1740665"/>
                  <a:gd name="connsiteY1" fmla="*/ 231354 h 1090670"/>
                  <a:gd name="connsiteX2" fmla="*/ 1740665 w 1740665"/>
                  <a:gd name="connsiteY2" fmla="*/ 1090670 h 1090670"/>
                  <a:gd name="connsiteX0" fmla="*/ 0 w 1740665"/>
                  <a:gd name="connsiteY0" fmla="*/ 0 h 1090670"/>
                  <a:gd name="connsiteX1" fmla="*/ 1046603 w 1740665"/>
                  <a:gd name="connsiteY1" fmla="*/ 253388 h 1090670"/>
                  <a:gd name="connsiteX2" fmla="*/ 1740665 w 1740665"/>
                  <a:gd name="connsiteY2" fmla="*/ 1090670 h 1090670"/>
                  <a:gd name="connsiteX0" fmla="*/ 0 w 1740665"/>
                  <a:gd name="connsiteY0" fmla="*/ 0 h 1090670"/>
                  <a:gd name="connsiteX1" fmla="*/ 1145755 w 1740665"/>
                  <a:gd name="connsiteY1" fmla="*/ 308473 h 1090670"/>
                  <a:gd name="connsiteX2" fmla="*/ 1740665 w 1740665"/>
                  <a:gd name="connsiteY2" fmla="*/ 1090670 h 1090670"/>
                  <a:gd name="connsiteX0" fmla="*/ 0 w 1740665"/>
                  <a:gd name="connsiteY0" fmla="*/ 0 h 1090670"/>
                  <a:gd name="connsiteX1" fmla="*/ 1145755 w 1740665"/>
                  <a:gd name="connsiteY1" fmla="*/ 308473 h 1090670"/>
                  <a:gd name="connsiteX2" fmla="*/ 1740665 w 1740665"/>
                  <a:gd name="connsiteY2" fmla="*/ 1090670 h 1090670"/>
                  <a:gd name="connsiteX0" fmla="*/ 0 w 1740665"/>
                  <a:gd name="connsiteY0" fmla="*/ 0 h 1090670"/>
                  <a:gd name="connsiteX1" fmla="*/ 1145755 w 1740665"/>
                  <a:gd name="connsiteY1" fmla="*/ 308473 h 1090670"/>
                  <a:gd name="connsiteX2" fmla="*/ 1740665 w 1740665"/>
                  <a:gd name="connsiteY2" fmla="*/ 1090670 h 1090670"/>
                  <a:gd name="connsiteX0" fmla="*/ 0 w 1740665"/>
                  <a:gd name="connsiteY0" fmla="*/ 0 h 1090670"/>
                  <a:gd name="connsiteX1" fmla="*/ 1145755 w 1740665"/>
                  <a:gd name="connsiteY1" fmla="*/ 308473 h 1090670"/>
                  <a:gd name="connsiteX2" fmla="*/ 1740665 w 1740665"/>
                  <a:gd name="connsiteY2" fmla="*/ 1090670 h 1090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40665" h="1090670">
                    <a:moveTo>
                      <a:pt x="0" y="0"/>
                    </a:moveTo>
                    <a:cubicBezTo>
                      <a:pt x="312144" y="24788"/>
                      <a:pt x="822593" y="27543"/>
                      <a:pt x="1145755" y="308473"/>
                    </a:cubicBezTo>
                    <a:cubicBezTo>
                      <a:pt x="1468917" y="589403"/>
                      <a:pt x="1494622" y="564614"/>
                      <a:pt x="1740665" y="1090670"/>
                    </a:cubicBezTo>
                  </a:path>
                </a:pathLst>
              </a:cu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Freeform: Shape 20"/>
            <p:cNvSpPr/>
            <p:nvPr/>
          </p:nvSpPr>
          <p:spPr>
            <a:xfrm>
              <a:off x="5568950" y="2095500"/>
              <a:ext cx="311172" cy="1377950"/>
            </a:xfrm>
            <a:custGeom>
              <a:avLst/>
              <a:gdLst>
                <a:gd name="connsiteX0" fmla="*/ 0 w 311172"/>
                <a:gd name="connsiteY0" fmla="*/ 0 h 1377950"/>
                <a:gd name="connsiteX1" fmla="*/ 311150 w 311172"/>
                <a:gd name="connsiteY1" fmla="*/ 647700 h 1377950"/>
                <a:gd name="connsiteX2" fmla="*/ 12700 w 311172"/>
                <a:gd name="connsiteY2" fmla="*/ 1377950 h 1377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1172" h="1377950">
                  <a:moveTo>
                    <a:pt x="0" y="0"/>
                  </a:moveTo>
                  <a:cubicBezTo>
                    <a:pt x="154516" y="209021"/>
                    <a:pt x="309033" y="418042"/>
                    <a:pt x="311150" y="647700"/>
                  </a:cubicBezTo>
                  <a:cubicBezTo>
                    <a:pt x="313267" y="877358"/>
                    <a:pt x="162983" y="1127654"/>
                    <a:pt x="12700" y="1377950"/>
                  </a:cubicBezTo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Oval 18"/>
          <p:cNvSpPr/>
          <p:nvPr/>
        </p:nvSpPr>
        <p:spPr>
          <a:xfrm>
            <a:off x="5038799" y="3453696"/>
            <a:ext cx="232453" cy="232453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/>
          <p:cNvSpPr/>
          <p:nvPr/>
        </p:nvSpPr>
        <p:spPr>
          <a:xfrm>
            <a:off x="3379773" y="1970755"/>
            <a:ext cx="2269475" cy="1373814"/>
          </a:xfrm>
          <a:custGeom>
            <a:avLst/>
            <a:gdLst>
              <a:gd name="connsiteX0" fmla="*/ 2269475 w 2269475"/>
              <a:gd name="connsiteY0" fmla="*/ 0 h 1366091"/>
              <a:gd name="connsiteX1" fmla="*/ 2269475 w 2269475"/>
              <a:gd name="connsiteY1" fmla="*/ 374573 h 1366091"/>
              <a:gd name="connsiteX2" fmla="*/ 0 w 2269475"/>
              <a:gd name="connsiteY2" fmla="*/ 1002535 h 1366091"/>
              <a:gd name="connsiteX3" fmla="*/ 0 w 2269475"/>
              <a:gd name="connsiteY3" fmla="*/ 1366091 h 1366091"/>
              <a:gd name="connsiteX4" fmla="*/ 561860 w 2269475"/>
              <a:gd name="connsiteY4" fmla="*/ 1366091 h 1366091"/>
              <a:gd name="connsiteX5" fmla="*/ 1145754 w 2269475"/>
              <a:gd name="connsiteY5" fmla="*/ 958467 h 1366091"/>
              <a:gd name="connsiteX0" fmla="*/ 2269475 w 2269475"/>
              <a:gd name="connsiteY0" fmla="*/ 0 h 1366091"/>
              <a:gd name="connsiteX1" fmla="*/ 2269475 w 2269475"/>
              <a:gd name="connsiteY1" fmla="*/ 374573 h 1366091"/>
              <a:gd name="connsiteX2" fmla="*/ 0 w 2269475"/>
              <a:gd name="connsiteY2" fmla="*/ 1002535 h 1366091"/>
              <a:gd name="connsiteX3" fmla="*/ 0 w 2269475"/>
              <a:gd name="connsiteY3" fmla="*/ 1366091 h 1366091"/>
              <a:gd name="connsiteX4" fmla="*/ 561860 w 2269475"/>
              <a:gd name="connsiteY4" fmla="*/ 1366091 h 1366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75" h="1366091">
                <a:moveTo>
                  <a:pt x="2269475" y="0"/>
                </a:moveTo>
                <a:lnTo>
                  <a:pt x="2269475" y="374573"/>
                </a:lnTo>
                <a:lnTo>
                  <a:pt x="0" y="1002535"/>
                </a:lnTo>
                <a:lnTo>
                  <a:pt x="0" y="1366091"/>
                </a:lnTo>
                <a:lnTo>
                  <a:pt x="561860" y="1366091"/>
                </a:lnTo>
              </a:path>
            </a:pathLst>
          </a:custGeom>
          <a:noFill/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/>
          <p:cNvSpPr/>
          <p:nvPr/>
        </p:nvSpPr>
        <p:spPr>
          <a:xfrm flipV="1">
            <a:off x="3388075" y="2256430"/>
            <a:ext cx="2269475" cy="1312495"/>
          </a:xfrm>
          <a:custGeom>
            <a:avLst/>
            <a:gdLst>
              <a:gd name="connsiteX0" fmla="*/ 2269475 w 2269475"/>
              <a:gd name="connsiteY0" fmla="*/ 0 h 1366091"/>
              <a:gd name="connsiteX1" fmla="*/ 2269475 w 2269475"/>
              <a:gd name="connsiteY1" fmla="*/ 374573 h 1366091"/>
              <a:gd name="connsiteX2" fmla="*/ 0 w 2269475"/>
              <a:gd name="connsiteY2" fmla="*/ 1002535 h 1366091"/>
              <a:gd name="connsiteX3" fmla="*/ 0 w 2269475"/>
              <a:gd name="connsiteY3" fmla="*/ 1366091 h 1366091"/>
              <a:gd name="connsiteX4" fmla="*/ 561860 w 2269475"/>
              <a:gd name="connsiteY4" fmla="*/ 1366091 h 1366091"/>
              <a:gd name="connsiteX5" fmla="*/ 1145754 w 2269475"/>
              <a:gd name="connsiteY5" fmla="*/ 958467 h 1366091"/>
              <a:gd name="connsiteX0" fmla="*/ 2269475 w 2269475"/>
              <a:gd name="connsiteY0" fmla="*/ 0 h 1366091"/>
              <a:gd name="connsiteX1" fmla="*/ 2269475 w 2269475"/>
              <a:gd name="connsiteY1" fmla="*/ 374573 h 1366091"/>
              <a:gd name="connsiteX2" fmla="*/ 0 w 2269475"/>
              <a:gd name="connsiteY2" fmla="*/ 1002535 h 1366091"/>
              <a:gd name="connsiteX3" fmla="*/ 0 w 2269475"/>
              <a:gd name="connsiteY3" fmla="*/ 1366091 h 1366091"/>
              <a:gd name="connsiteX4" fmla="*/ 561860 w 2269475"/>
              <a:gd name="connsiteY4" fmla="*/ 1366091 h 1366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75" h="1366091">
                <a:moveTo>
                  <a:pt x="2269475" y="0"/>
                </a:moveTo>
                <a:lnTo>
                  <a:pt x="2269475" y="374573"/>
                </a:lnTo>
                <a:lnTo>
                  <a:pt x="0" y="1002535"/>
                </a:lnTo>
                <a:lnTo>
                  <a:pt x="0" y="1366091"/>
                </a:lnTo>
                <a:lnTo>
                  <a:pt x="561860" y="1366091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942377" y="1663084"/>
            <a:ext cx="687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Q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41545" y="1473892"/>
            <a:ext cx="687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16568" y="3541770"/>
            <a:ext cx="687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S</a:t>
            </a:r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3025030" y="1765491"/>
            <a:ext cx="1097280" cy="0"/>
          </a:xfrm>
          <a:prstGeom prst="line">
            <a:avLst/>
          </a:prstGeom>
          <a:ln w="762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5262260" y="1991633"/>
            <a:ext cx="719330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reeform: Shape 38"/>
          <p:cNvSpPr/>
          <p:nvPr/>
        </p:nvSpPr>
        <p:spPr>
          <a:xfrm>
            <a:off x="3379773" y="1970755"/>
            <a:ext cx="2269475" cy="1373814"/>
          </a:xfrm>
          <a:custGeom>
            <a:avLst/>
            <a:gdLst>
              <a:gd name="connsiteX0" fmla="*/ 2269475 w 2269475"/>
              <a:gd name="connsiteY0" fmla="*/ 0 h 1366091"/>
              <a:gd name="connsiteX1" fmla="*/ 2269475 w 2269475"/>
              <a:gd name="connsiteY1" fmla="*/ 374573 h 1366091"/>
              <a:gd name="connsiteX2" fmla="*/ 0 w 2269475"/>
              <a:gd name="connsiteY2" fmla="*/ 1002535 h 1366091"/>
              <a:gd name="connsiteX3" fmla="*/ 0 w 2269475"/>
              <a:gd name="connsiteY3" fmla="*/ 1366091 h 1366091"/>
              <a:gd name="connsiteX4" fmla="*/ 561860 w 2269475"/>
              <a:gd name="connsiteY4" fmla="*/ 1366091 h 1366091"/>
              <a:gd name="connsiteX5" fmla="*/ 1145754 w 2269475"/>
              <a:gd name="connsiteY5" fmla="*/ 958467 h 1366091"/>
              <a:gd name="connsiteX0" fmla="*/ 2269475 w 2269475"/>
              <a:gd name="connsiteY0" fmla="*/ 0 h 1366091"/>
              <a:gd name="connsiteX1" fmla="*/ 2269475 w 2269475"/>
              <a:gd name="connsiteY1" fmla="*/ 374573 h 1366091"/>
              <a:gd name="connsiteX2" fmla="*/ 0 w 2269475"/>
              <a:gd name="connsiteY2" fmla="*/ 1002535 h 1366091"/>
              <a:gd name="connsiteX3" fmla="*/ 0 w 2269475"/>
              <a:gd name="connsiteY3" fmla="*/ 1366091 h 1366091"/>
              <a:gd name="connsiteX4" fmla="*/ 561860 w 2269475"/>
              <a:gd name="connsiteY4" fmla="*/ 1366091 h 1366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75" h="1366091">
                <a:moveTo>
                  <a:pt x="2269475" y="0"/>
                </a:moveTo>
                <a:lnTo>
                  <a:pt x="2269475" y="374573"/>
                </a:lnTo>
                <a:lnTo>
                  <a:pt x="0" y="1002535"/>
                </a:lnTo>
                <a:lnTo>
                  <a:pt x="0" y="1366091"/>
                </a:lnTo>
                <a:lnTo>
                  <a:pt x="561860" y="1366091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 flipH="1">
            <a:off x="3771790" y="3344569"/>
            <a:ext cx="34644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ontent Placeholder 2"/>
          <p:cNvSpPr txBox="1">
            <a:spLocks/>
          </p:cNvSpPr>
          <p:nvPr/>
        </p:nvSpPr>
        <p:spPr>
          <a:xfrm>
            <a:off x="140072" y="485678"/>
            <a:ext cx="8763000" cy="1152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822960" rtl="0" eaLnBrk="1" latinLnBrk="0" hangingPunct="1">
              <a:spcBef>
                <a:spcPts val="0"/>
              </a:spcBef>
              <a:buSzPct val="100000"/>
              <a:buFont typeface="Trebuchet MS" pitchFamily="34" charset="0"/>
              <a:buChar char="●"/>
              <a:defRPr sz="22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515780" indent="-257175" algn="l" defTabSz="822960" rtl="0" eaLnBrk="1" latinLnBrk="0" hangingPunct="1">
              <a:spcBef>
                <a:spcPts val="0"/>
              </a:spcBef>
              <a:buFont typeface="Courier New" pitchFamily="49" charset="0"/>
              <a:buChar char="o"/>
              <a:defRPr sz="22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772955" indent="-250032" algn="l" defTabSz="822960" rtl="0" eaLnBrk="1" latinLnBrk="0" hangingPunct="1">
              <a:spcBef>
                <a:spcPts val="0"/>
              </a:spcBef>
              <a:buFont typeface="Wingdings" pitchFamily="2" charset="2"/>
              <a:buChar char="§"/>
              <a:tabLst/>
              <a:defRPr sz="2200" b="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031558" indent="-257175" algn="l" defTabSz="822960" rtl="0" eaLnBrk="1" latinLnBrk="0" hangingPunct="1">
              <a:spcBef>
                <a:spcPts val="0"/>
              </a:spcBef>
              <a:buFont typeface="Arial" pitchFamily="34" charset="0"/>
              <a:buChar char="–"/>
              <a:tabLst/>
              <a:defRPr sz="2200" b="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1285875" indent="-254318" algn="l" defTabSz="822960" rtl="0" eaLnBrk="1" latinLnBrk="0" hangingPunct="1">
              <a:spcBef>
                <a:spcPts val="0"/>
              </a:spcBef>
              <a:buFont typeface="Arial" pitchFamily="34" charset="0"/>
              <a:buChar char="»"/>
              <a:defRPr sz="2200" b="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26314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7462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8610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9758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Segoe UI" charset="0"/>
                <a:ea typeface="Segoe UI" charset="0"/>
                <a:cs typeface="Segoe UI" charset="0"/>
              </a:rPr>
              <a:t>if we input 1 for </a:t>
            </a:r>
            <a:r>
              <a:rPr lang="en-US" b="1" dirty="0">
                <a:latin typeface="Segoe UI" charset="0"/>
                <a:ea typeface="Segoe UI" charset="0"/>
                <a:cs typeface="Segoe UI" charset="0"/>
              </a:rPr>
              <a:t>both R and S</a:t>
            </a:r>
            <a:r>
              <a:rPr lang="mr-IN" b="1" dirty="0">
                <a:latin typeface="Segoe UI" charset="0"/>
                <a:ea typeface="Segoe UI" charset="0"/>
                <a:cs typeface="Segoe UI" charset="0"/>
              </a:rPr>
              <a:t>…</a:t>
            </a:r>
            <a:endParaRPr lang="en-US" b="1" dirty="0">
              <a:latin typeface="Segoe UI" charset="0"/>
              <a:ea typeface="Segoe UI" charset="0"/>
              <a:cs typeface="Segoe UI" charset="0"/>
            </a:endParaRPr>
          </a:p>
          <a:p>
            <a:r>
              <a:rPr lang="en-US" dirty="0">
                <a:latin typeface="Segoe UI" charset="0"/>
                <a:ea typeface="Segoe UI" charset="0"/>
                <a:cs typeface="Segoe UI" charset="0"/>
              </a:rPr>
              <a:t>that's stable. but the problem is </a:t>
            </a:r>
            <a:r>
              <a:rPr lang="en-US" b="1" dirty="0">
                <a:latin typeface="Segoe UI" charset="0"/>
                <a:ea typeface="Segoe UI" charset="0"/>
                <a:cs typeface="Segoe UI" charset="0"/>
              </a:rPr>
              <a:t>when we input 0 on both </a:t>
            </a:r>
            <a:r>
              <a:rPr lang="en-US" dirty="0">
                <a:latin typeface="Segoe UI" charset="0"/>
                <a:ea typeface="Segoe UI" charset="0"/>
                <a:cs typeface="Segoe UI" charset="0"/>
              </a:rPr>
              <a:t>now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630070" y="1528543"/>
            <a:ext cx="22965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which input went to 0 first?</a:t>
            </a:r>
          </a:p>
        </p:txBody>
      </p:sp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643113"/>
              </p:ext>
            </p:extLst>
          </p:nvPr>
        </p:nvGraphicFramePr>
        <p:xfrm>
          <a:off x="819471" y="1549646"/>
          <a:ext cx="1620909" cy="2860630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540303">
                  <a:extLst>
                    <a:ext uri="{9D8B030D-6E8A-4147-A177-3AD203B41FA5}">
                      <a16:colId xmlns:a16="http://schemas.microsoft.com/office/drawing/2014/main" val="3432692331"/>
                    </a:ext>
                  </a:extLst>
                </a:gridCol>
                <a:gridCol w="540303">
                  <a:extLst>
                    <a:ext uri="{9D8B030D-6E8A-4147-A177-3AD203B41FA5}">
                      <a16:colId xmlns:a16="http://schemas.microsoft.com/office/drawing/2014/main" val="1632488727"/>
                    </a:ext>
                  </a:extLst>
                </a:gridCol>
                <a:gridCol w="540303">
                  <a:extLst>
                    <a:ext uri="{9D8B030D-6E8A-4147-A177-3AD203B41FA5}">
                      <a16:colId xmlns:a16="http://schemas.microsoft.com/office/drawing/2014/main" val="2542969739"/>
                    </a:ext>
                  </a:extLst>
                </a:gridCol>
              </a:tblGrid>
              <a:tr h="568403"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A</a:t>
                      </a:r>
                    </a:p>
                  </a:txBody>
                  <a:tcPr marL="49843" marR="49843" marT="49843" marB="498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B</a:t>
                      </a:r>
                    </a:p>
                  </a:txBody>
                  <a:tcPr marL="49843" marR="49843" marT="49843" marB="498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Y</a:t>
                      </a:r>
                    </a:p>
                  </a:txBody>
                  <a:tcPr marL="49843" marR="49843" marT="49843" marB="49843"/>
                </a:tc>
                <a:extLst>
                  <a:ext uri="{0D108BD9-81ED-4DB2-BD59-A6C34878D82A}">
                    <a16:rowId xmlns:a16="http://schemas.microsoft.com/office/drawing/2014/main" val="377566539"/>
                  </a:ext>
                </a:extLst>
              </a:tr>
              <a:tr h="568403">
                <a:tc>
                  <a:txBody>
                    <a:bodyPr/>
                    <a:lstStyle/>
                    <a:p>
                      <a:pPr algn="ctr"/>
                      <a:r>
                        <a:rPr lang="en-US" sz="31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9843" marR="49843" marT="49843" marB="498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9843" marR="49843" marT="49843" marB="498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49843" marR="49843" marT="49843" marB="49843"/>
                </a:tc>
                <a:extLst>
                  <a:ext uri="{0D108BD9-81ED-4DB2-BD59-A6C34878D82A}">
                    <a16:rowId xmlns:a16="http://schemas.microsoft.com/office/drawing/2014/main" val="2770857541"/>
                  </a:ext>
                </a:extLst>
              </a:tr>
              <a:tr h="568403">
                <a:tc>
                  <a:txBody>
                    <a:bodyPr/>
                    <a:lstStyle/>
                    <a:p>
                      <a:pPr algn="ctr"/>
                      <a:r>
                        <a:rPr lang="en-US" sz="31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9843" marR="49843" marT="49843" marB="498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49843" marR="49843" marT="49843" marB="498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9843" marR="49843" marT="49843" marB="49843"/>
                </a:tc>
                <a:extLst>
                  <a:ext uri="{0D108BD9-81ED-4DB2-BD59-A6C34878D82A}">
                    <a16:rowId xmlns:a16="http://schemas.microsoft.com/office/drawing/2014/main" val="2290169190"/>
                  </a:ext>
                </a:extLst>
              </a:tr>
              <a:tr h="568403">
                <a:tc>
                  <a:txBody>
                    <a:bodyPr/>
                    <a:lstStyle/>
                    <a:p>
                      <a:pPr algn="ctr"/>
                      <a:r>
                        <a:rPr lang="en-US" sz="31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49843" marR="49843" marT="49843" marB="498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9843" marR="49843" marT="49843" marB="498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9843" marR="49843" marT="49843" marB="49843"/>
                </a:tc>
                <a:extLst>
                  <a:ext uri="{0D108BD9-81ED-4DB2-BD59-A6C34878D82A}">
                    <a16:rowId xmlns:a16="http://schemas.microsoft.com/office/drawing/2014/main" val="1589437635"/>
                  </a:ext>
                </a:extLst>
              </a:tr>
              <a:tr h="568403">
                <a:tc>
                  <a:txBody>
                    <a:bodyPr/>
                    <a:lstStyle/>
                    <a:p>
                      <a:pPr algn="ctr"/>
                      <a:r>
                        <a:rPr lang="en-US" sz="31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49843" marR="49843" marT="49843" marB="498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49843" marR="49843" marT="49843" marB="498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9843" marR="49843" marT="49843" marB="49843"/>
                </a:tc>
                <a:extLst>
                  <a:ext uri="{0D108BD9-81ED-4DB2-BD59-A6C34878D82A}">
                    <a16:rowId xmlns:a16="http://schemas.microsoft.com/office/drawing/2014/main" val="2023386740"/>
                  </a:ext>
                </a:extLst>
              </a:tr>
            </a:tbl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1256265" y="1194077"/>
            <a:ext cx="7473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NOR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3025029" y="3834735"/>
            <a:ext cx="1097280" cy="0"/>
          </a:xfrm>
          <a:prstGeom prst="line">
            <a:avLst/>
          </a:prstGeom>
          <a:ln w="762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630070" y="2297984"/>
            <a:ext cx="22965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if R went to 0 first, then Q = 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630070" y="3014649"/>
            <a:ext cx="22965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if S went to 0 first, then Q = 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183176" y="3732154"/>
            <a:ext cx="38761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if they both went to 0 at the </a:t>
            </a:r>
            <a:r>
              <a:rPr lang="en-US" sz="2200" i="1" dirty="0"/>
              <a:t>exact same time</a:t>
            </a:r>
            <a:r>
              <a:rPr lang="en-US" sz="2200" dirty="0"/>
              <a:t>, it will </a:t>
            </a:r>
            <a:r>
              <a:rPr lang="en-US" sz="2200" b="1" dirty="0"/>
              <a:t>oscillate </a:t>
            </a:r>
            <a:r>
              <a:rPr lang="en-US" sz="2200" dirty="0"/>
              <a:t>(flip back and forth)!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388075" y="2256430"/>
            <a:ext cx="2269475" cy="1312495"/>
            <a:chOff x="3388075" y="2256430"/>
            <a:chExt cx="2269475" cy="1312495"/>
          </a:xfrm>
        </p:grpSpPr>
        <p:sp>
          <p:nvSpPr>
            <p:cNvPr id="51" name="Freeform: Shape 41"/>
            <p:cNvSpPr/>
            <p:nvPr/>
          </p:nvSpPr>
          <p:spPr>
            <a:xfrm flipV="1">
              <a:off x="3388075" y="2256430"/>
              <a:ext cx="2269475" cy="1312495"/>
            </a:xfrm>
            <a:custGeom>
              <a:avLst/>
              <a:gdLst>
                <a:gd name="connsiteX0" fmla="*/ 2269475 w 2269475"/>
                <a:gd name="connsiteY0" fmla="*/ 0 h 1366091"/>
                <a:gd name="connsiteX1" fmla="*/ 2269475 w 2269475"/>
                <a:gd name="connsiteY1" fmla="*/ 374573 h 1366091"/>
                <a:gd name="connsiteX2" fmla="*/ 0 w 2269475"/>
                <a:gd name="connsiteY2" fmla="*/ 1002535 h 1366091"/>
                <a:gd name="connsiteX3" fmla="*/ 0 w 2269475"/>
                <a:gd name="connsiteY3" fmla="*/ 1366091 h 1366091"/>
                <a:gd name="connsiteX4" fmla="*/ 561860 w 2269475"/>
                <a:gd name="connsiteY4" fmla="*/ 1366091 h 1366091"/>
                <a:gd name="connsiteX5" fmla="*/ 1145754 w 2269475"/>
                <a:gd name="connsiteY5" fmla="*/ 958467 h 1366091"/>
                <a:gd name="connsiteX0" fmla="*/ 2269475 w 2269475"/>
                <a:gd name="connsiteY0" fmla="*/ 0 h 1366091"/>
                <a:gd name="connsiteX1" fmla="*/ 2269475 w 2269475"/>
                <a:gd name="connsiteY1" fmla="*/ 374573 h 1366091"/>
                <a:gd name="connsiteX2" fmla="*/ 0 w 2269475"/>
                <a:gd name="connsiteY2" fmla="*/ 1002535 h 1366091"/>
                <a:gd name="connsiteX3" fmla="*/ 0 w 2269475"/>
                <a:gd name="connsiteY3" fmla="*/ 1366091 h 1366091"/>
                <a:gd name="connsiteX4" fmla="*/ 561860 w 2269475"/>
                <a:gd name="connsiteY4" fmla="*/ 1366091 h 1366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9475" h="1366091">
                  <a:moveTo>
                    <a:pt x="2269475" y="0"/>
                  </a:moveTo>
                  <a:lnTo>
                    <a:pt x="2269475" y="374573"/>
                  </a:lnTo>
                  <a:lnTo>
                    <a:pt x="0" y="1002535"/>
                  </a:lnTo>
                  <a:lnTo>
                    <a:pt x="0" y="1366091"/>
                  </a:lnTo>
                  <a:lnTo>
                    <a:pt x="561860" y="1366091"/>
                  </a:lnTo>
                </a:path>
              </a:pathLst>
            </a:custGeom>
            <a:noFill/>
            <a:ln w="76200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/>
            <p:nvPr/>
          </p:nvCxnSpPr>
          <p:spPr>
            <a:xfrm flipH="1">
              <a:off x="3771789" y="2256430"/>
              <a:ext cx="346448" cy="0"/>
            </a:xfrm>
            <a:prstGeom prst="line">
              <a:avLst/>
            </a:prstGeom>
            <a:ln w="7620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3379773" y="1970755"/>
            <a:ext cx="2601817" cy="1373814"/>
            <a:chOff x="3379773" y="1970755"/>
            <a:chExt cx="2601817" cy="1373814"/>
          </a:xfrm>
        </p:grpSpPr>
        <p:grpSp>
          <p:nvGrpSpPr>
            <p:cNvPr id="9" name="Group 8"/>
            <p:cNvGrpSpPr/>
            <p:nvPr/>
          </p:nvGrpSpPr>
          <p:grpSpPr>
            <a:xfrm>
              <a:off x="3379773" y="1970755"/>
              <a:ext cx="2269475" cy="1373814"/>
              <a:chOff x="3379773" y="1970755"/>
              <a:chExt cx="2269475" cy="1373814"/>
            </a:xfrm>
          </p:grpSpPr>
          <p:sp>
            <p:nvSpPr>
              <p:cNvPr id="52" name="Freeform: Shape 9"/>
              <p:cNvSpPr/>
              <p:nvPr/>
            </p:nvSpPr>
            <p:spPr>
              <a:xfrm>
                <a:off x="3379773" y="1970755"/>
                <a:ext cx="2269475" cy="1373814"/>
              </a:xfrm>
              <a:custGeom>
                <a:avLst/>
                <a:gdLst>
                  <a:gd name="connsiteX0" fmla="*/ 2269475 w 2269475"/>
                  <a:gd name="connsiteY0" fmla="*/ 0 h 1366091"/>
                  <a:gd name="connsiteX1" fmla="*/ 2269475 w 2269475"/>
                  <a:gd name="connsiteY1" fmla="*/ 374573 h 1366091"/>
                  <a:gd name="connsiteX2" fmla="*/ 0 w 2269475"/>
                  <a:gd name="connsiteY2" fmla="*/ 1002535 h 1366091"/>
                  <a:gd name="connsiteX3" fmla="*/ 0 w 2269475"/>
                  <a:gd name="connsiteY3" fmla="*/ 1366091 h 1366091"/>
                  <a:gd name="connsiteX4" fmla="*/ 561860 w 2269475"/>
                  <a:gd name="connsiteY4" fmla="*/ 1366091 h 1366091"/>
                  <a:gd name="connsiteX5" fmla="*/ 1145754 w 2269475"/>
                  <a:gd name="connsiteY5" fmla="*/ 958467 h 1366091"/>
                  <a:gd name="connsiteX0" fmla="*/ 2269475 w 2269475"/>
                  <a:gd name="connsiteY0" fmla="*/ 0 h 1366091"/>
                  <a:gd name="connsiteX1" fmla="*/ 2269475 w 2269475"/>
                  <a:gd name="connsiteY1" fmla="*/ 374573 h 1366091"/>
                  <a:gd name="connsiteX2" fmla="*/ 0 w 2269475"/>
                  <a:gd name="connsiteY2" fmla="*/ 1002535 h 1366091"/>
                  <a:gd name="connsiteX3" fmla="*/ 0 w 2269475"/>
                  <a:gd name="connsiteY3" fmla="*/ 1366091 h 1366091"/>
                  <a:gd name="connsiteX4" fmla="*/ 561860 w 2269475"/>
                  <a:gd name="connsiteY4" fmla="*/ 1366091 h 13660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69475" h="1366091">
                    <a:moveTo>
                      <a:pt x="2269475" y="0"/>
                    </a:moveTo>
                    <a:lnTo>
                      <a:pt x="2269475" y="374573"/>
                    </a:lnTo>
                    <a:lnTo>
                      <a:pt x="0" y="1002535"/>
                    </a:lnTo>
                    <a:lnTo>
                      <a:pt x="0" y="1366091"/>
                    </a:lnTo>
                    <a:lnTo>
                      <a:pt x="561860" y="1366091"/>
                    </a:lnTo>
                  </a:path>
                </a:pathLst>
              </a:custGeom>
              <a:noFill/>
              <a:ln w="76200"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3" name="Straight Connector 52"/>
              <p:cNvCxnSpPr/>
              <p:nvPr/>
            </p:nvCxnSpPr>
            <p:spPr>
              <a:xfrm flipH="1">
                <a:off x="3771790" y="3344569"/>
                <a:ext cx="346447" cy="0"/>
              </a:xfrm>
              <a:prstGeom prst="line">
                <a:avLst/>
              </a:prstGeom>
              <a:ln w="76200"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Straight Connector 54"/>
            <p:cNvCxnSpPr/>
            <p:nvPr/>
          </p:nvCxnSpPr>
          <p:spPr>
            <a:xfrm flipH="1">
              <a:off x="5262260" y="1991633"/>
              <a:ext cx="719330" cy="1"/>
            </a:xfrm>
            <a:prstGeom prst="line">
              <a:avLst/>
            </a:prstGeom>
            <a:ln w="7620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Straight Connector 55"/>
          <p:cNvCxnSpPr/>
          <p:nvPr/>
        </p:nvCxnSpPr>
        <p:spPr>
          <a:xfrm flipH="1">
            <a:off x="5271252" y="3568925"/>
            <a:ext cx="420624" cy="998"/>
          </a:xfrm>
          <a:prstGeom prst="line">
            <a:avLst/>
          </a:prstGeom>
          <a:ln w="762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7979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4" grpId="0" uiExpand="1" build="p" bldLvl="5"/>
      <p:bldP spid="37" grpId="0"/>
      <p:bldP spid="48" grpId="0"/>
      <p:bldP spid="49" grpId="0"/>
      <p:bldP spid="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how do we fix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878450" cy="1752599"/>
          </a:xfrm>
        </p:spPr>
        <p:txBody>
          <a:bodyPr>
            <a:normAutofit/>
          </a:bodyPr>
          <a:lstStyle/>
          <a:p>
            <a:r>
              <a:rPr lang="en-US" b="1" dirty="0" err="1"/>
              <a:t>wellllllll</a:t>
            </a:r>
            <a:r>
              <a:rPr lang="en-US" b="1" dirty="0"/>
              <a:t> </a:t>
            </a:r>
            <a:r>
              <a:rPr lang="en-US" b="1" dirty="0" err="1"/>
              <a:t>uhhhhhhhhhhhhhhhh</a:t>
            </a:r>
            <a:r>
              <a:rPr lang="en-US" b="1" dirty="0"/>
              <a:t> </a:t>
            </a:r>
            <a:r>
              <a:rPr lang="en-US" dirty="0"/>
              <a:t>we actually can't, not 100% 💦</a:t>
            </a:r>
          </a:p>
          <a:p>
            <a:pPr lvl="1"/>
            <a:r>
              <a:rPr lang="en-US" i="1" dirty="0"/>
              <a:t>but</a:t>
            </a:r>
            <a:r>
              <a:rPr lang="en-US" dirty="0"/>
              <a:t> we can reduce the chance of it happening so much that we don't really have to worry about it</a:t>
            </a:r>
          </a:p>
          <a:p>
            <a:r>
              <a:rPr lang="en-US" dirty="0"/>
              <a:t>anyway, let me wave my hands and present to you: </a:t>
            </a:r>
            <a:r>
              <a:rPr lang="en-US" b="1" dirty="0"/>
              <a:t>the flip flop.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1B04213-34D1-C94A-A004-D64E0EAB140E}"/>
              </a:ext>
            </a:extLst>
          </p:cNvPr>
          <p:cNvSpPr txBox="1"/>
          <p:nvPr/>
        </p:nvSpPr>
        <p:spPr>
          <a:xfrm>
            <a:off x="4859025" y="2088566"/>
            <a:ext cx="42010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this is made up of a couple RS latches and some other gates.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D455300-418E-A245-955E-FF7DE62949A0}"/>
              </a:ext>
            </a:extLst>
          </p:cNvPr>
          <p:cNvSpPr txBox="1"/>
          <p:nvPr/>
        </p:nvSpPr>
        <p:spPr>
          <a:xfrm>
            <a:off x="4134422" y="3218432"/>
            <a:ext cx="46226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it stores </a:t>
            </a:r>
            <a:r>
              <a:rPr lang="en-US" sz="2200" b="1" dirty="0"/>
              <a:t>a single bit, </a:t>
            </a:r>
            <a:r>
              <a:rPr lang="en-US" sz="2200" dirty="0"/>
              <a:t>but in a more robust, non-breaky way, where you can’t give it invalid inputs.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DC4B26D-F576-BD4D-B0B8-5F679D15CE32}"/>
              </a:ext>
            </a:extLst>
          </p:cNvPr>
          <p:cNvGrpSpPr/>
          <p:nvPr/>
        </p:nvGrpSpPr>
        <p:grpSpPr>
          <a:xfrm>
            <a:off x="1167747" y="2247900"/>
            <a:ext cx="2377184" cy="1934033"/>
            <a:chOff x="1676400" y="2245663"/>
            <a:chExt cx="2377184" cy="1934033"/>
          </a:xfrm>
        </p:grpSpPr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81C2E3AB-80EB-6A40-B2C0-F3D50E76B0C4}"/>
                </a:ext>
              </a:extLst>
            </p:cNvPr>
            <p:cNvGrpSpPr/>
            <p:nvPr/>
          </p:nvGrpSpPr>
          <p:grpSpPr>
            <a:xfrm>
              <a:off x="2133600" y="2245663"/>
              <a:ext cx="1462787" cy="1453453"/>
              <a:chOff x="3490214" y="1866901"/>
              <a:chExt cx="1462787" cy="1453453"/>
            </a:xfrm>
          </p:grpSpPr>
          <p:grpSp>
            <p:nvGrpSpPr>
              <p:cNvPr id="72" name="Group 71">
                <a:extLst>
                  <a:ext uri="{FF2B5EF4-FFF2-40B4-BE49-F238E27FC236}">
                    <a16:creationId xmlns:a16="http://schemas.microsoft.com/office/drawing/2014/main" id="{7C60F498-925A-E647-9A9E-E6ECC55C530B}"/>
                  </a:ext>
                </a:extLst>
              </p:cNvPr>
              <p:cNvGrpSpPr/>
              <p:nvPr/>
            </p:nvGrpSpPr>
            <p:grpSpPr>
              <a:xfrm>
                <a:off x="3505198" y="1866901"/>
                <a:ext cx="1447800" cy="1453453"/>
                <a:chOff x="3962399" y="1333500"/>
                <a:chExt cx="762000" cy="764975"/>
              </a:xfrm>
            </p:grpSpPr>
            <p:sp>
              <p:nvSpPr>
                <p:cNvPr id="83" name="Rectangle 82">
                  <a:extLst>
                    <a:ext uri="{FF2B5EF4-FFF2-40B4-BE49-F238E27FC236}">
                      <a16:creationId xmlns:a16="http://schemas.microsoft.com/office/drawing/2014/main" id="{DECE5DF3-9E51-274C-BA8B-4837A4EA57C1}"/>
                    </a:ext>
                  </a:extLst>
                </p:cNvPr>
                <p:cNvSpPr/>
                <p:nvPr/>
              </p:nvSpPr>
              <p:spPr>
                <a:xfrm>
                  <a:off x="3962399" y="1333500"/>
                  <a:ext cx="762000" cy="762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4" name="Isosceles Triangle 6">
                  <a:extLst>
                    <a:ext uri="{FF2B5EF4-FFF2-40B4-BE49-F238E27FC236}">
                      <a16:creationId xmlns:a16="http://schemas.microsoft.com/office/drawing/2014/main" id="{4BB6625C-B831-134B-8DFC-4F01EFCA1465}"/>
                    </a:ext>
                  </a:extLst>
                </p:cNvPr>
                <p:cNvSpPr/>
                <p:nvPr/>
              </p:nvSpPr>
              <p:spPr>
                <a:xfrm>
                  <a:off x="4250962" y="1978159"/>
                  <a:ext cx="184874" cy="120316"/>
                </a:xfrm>
                <a:prstGeom prst="triangl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AC99C0F9-173C-9B4A-8924-B74035F82062}"/>
                  </a:ext>
                </a:extLst>
              </p:cNvPr>
              <p:cNvSpPr txBox="1"/>
              <p:nvPr/>
            </p:nvSpPr>
            <p:spPr>
              <a:xfrm>
                <a:off x="3505199" y="1959713"/>
                <a:ext cx="52450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/>
                  <a:t>D</a:t>
                </a:r>
              </a:p>
            </p:txBody>
          </p:sp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F485ECCA-421E-8E41-BFB0-5190727538CD}"/>
                  </a:ext>
                </a:extLst>
              </p:cNvPr>
              <p:cNvSpPr txBox="1"/>
              <p:nvPr/>
            </p:nvSpPr>
            <p:spPr>
              <a:xfrm>
                <a:off x="4418879" y="1964791"/>
                <a:ext cx="53412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3600" b="1" dirty="0"/>
                  <a:t>Q</a:t>
                </a:r>
              </a:p>
            </p:txBody>
          </p:sp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D4F1CD56-4CC0-2446-AE82-F508A1D6D680}"/>
                  </a:ext>
                </a:extLst>
              </p:cNvPr>
              <p:cNvSpPr txBox="1"/>
              <p:nvPr/>
            </p:nvSpPr>
            <p:spPr>
              <a:xfrm>
                <a:off x="3490214" y="2529816"/>
                <a:ext cx="59663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err="1"/>
                  <a:t>en</a:t>
                </a:r>
                <a:endParaRPr lang="en-US" sz="2800" b="1" dirty="0"/>
              </a:p>
            </p:txBody>
          </p:sp>
        </p:grp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2D835754-B6D1-6E47-B9DC-3BFF36DADDFE}"/>
                </a:ext>
              </a:extLst>
            </p:cNvPr>
            <p:cNvCxnSpPr/>
            <p:nvPr/>
          </p:nvCxnSpPr>
          <p:spPr>
            <a:xfrm>
              <a:off x="1691384" y="2628900"/>
              <a:ext cx="4572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20556B46-496E-0143-B529-50AF84FB3111}"/>
                </a:ext>
              </a:extLst>
            </p:cNvPr>
            <p:cNvCxnSpPr/>
            <p:nvPr/>
          </p:nvCxnSpPr>
          <p:spPr>
            <a:xfrm>
              <a:off x="3596384" y="2628900"/>
              <a:ext cx="4572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379D9B8A-9515-B14A-B75A-147347998D5E}"/>
                </a:ext>
              </a:extLst>
            </p:cNvPr>
            <p:cNvCxnSpPr/>
            <p:nvPr/>
          </p:nvCxnSpPr>
          <p:spPr>
            <a:xfrm>
              <a:off x="1676400" y="3238500"/>
              <a:ext cx="4572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E17E597A-7200-A04C-A239-55B4BAA5C5A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64007" y="3722496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B162D037-3B2C-0249-B126-4107CCE9DB4D}"/>
              </a:ext>
            </a:extLst>
          </p:cNvPr>
          <p:cNvSpPr txBox="1"/>
          <p:nvPr/>
        </p:nvSpPr>
        <p:spPr>
          <a:xfrm>
            <a:off x="159830" y="2400934"/>
            <a:ext cx="104227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200" dirty="0"/>
              <a:t>data in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93FB18AC-2872-284B-B919-8D0C4F3E7FC8}"/>
              </a:ext>
            </a:extLst>
          </p:cNvPr>
          <p:cNvSpPr txBox="1"/>
          <p:nvPr/>
        </p:nvSpPr>
        <p:spPr>
          <a:xfrm>
            <a:off x="3525481" y="2400935"/>
            <a:ext cx="123463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/>
              <a:t>data out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B84EC2EA-16A7-0B47-870E-8ECBFA5931A7}"/>
              </a:ext>
            </a:extLst>
          </p:cNvPr>
          <p:cNvSpPr txBox="1"/>
          <p:nvPr/>
        </p:nvSpPr>
        <p:spPr>
          <a:xfrm>
            <a:off x="603166" y="3025293"/>
            <a:ext cx="5645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200" dirty="0"/>
              <a:t>???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43E03451-7134-A34A-BC49-B9EF224288CB}"/>
              </a:ext>
            </a:extLst>
          </p:cNvPr>
          <p:cNvSpPr txBox="1"/>
          <p:nvPr/>
        </p:nvSpPr>
        <p:spPr>
          <a:xfrm>
            <a:off x="2081542" y="4195762"/>
            <a:ext cx="5645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200" dirty="0"/>
              <a:t>???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CF5B5D0A-6B84-8145-A7D8-09A59EBFF431}"/>
              </a:ext>
            </a:extLst>
          </p:cNvPr>
          <p:cNvSpPr txBox="1"/>
          <p:nvPr/>
        </p:nvSpPr>
        <p:spPr>
          <a:xfrm>
            <a:off x="2820673" y="4731537"/>
            <a:ext cx="6006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oh boy, question marks! that means we get to learn more stuff!</a:t>
            </a:r>
          </a:p>
        </p:txBody>
      </p:sp>
    </p:spTree>
    <p:extLst>
      <p:ext uri="{BB962C8B-B14F-4D97-AF65-F5344CB8AC3E}">
        <p14:creationId xmlns:p14="http://schemas.microsoft.com/office/powerpoint/2010/main" val="10286028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6" grpId="0"/>
      <p:bldP spid="10" grpId="0"/>
      <p:bldP spid="90" grpId="0"/>
      <p:bldP spid="91" grpId="0"/>
      <p:bldP spid="92" grpId="0"/>
      <p:bldP spid="9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Time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6574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9419D847-D7A3-AF47-BFD6-7A51995344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419888">
            <a:off x="-2040508" y="1546537"/>
            <a:ext cx="1811434" cy="17672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B585BE-AFA2-9647-8425-5A9CBADE4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 your eye on the prize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A4B13-6DC5-DD4A-A613-E1EB17214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1219199"/>
          </a:xfrm>
        </p:spPr>
        <p:txBody>
          <a:bodyPr/>
          <a:lstStyle/>
          <a:p>
            <a:r>
              <a:rPr lang="en-US" b="1" dirty="0"/>
              <a:t>sequential circuits </a:t>
            </a:r>
            <a:r>
              <a:rPr lang="en-US" dirty="0"/>
              <a:t>can perform </a:t>
            </a:r>
            <a:r>
              <a:rPr lang="en-US" b="1" dirty="0"/>
              <a:t>sequences </a:t>
            </a:r>
            <a:r>
              <a:rPr lang="en-US" dirty="0"/>
              <a:t>of operations.</a:t>
            </a:r>
          </a:p>
          <a:p>
            <a:pPr lvl="1"/>
            <a:r>
              <a:rPr lang="en-US" dirty="0"/>
              <a:t>which means those things happen over </a:t>
            </a:r>
            <a:r>
              <a:rPr lang="en-US" i="1" dirty="0"/>
              <a:t>time.</a:t>
            </a:r>
          </a:p>
          <a:p>
            <a:r>
              <a:rPr lang="en-US" dirty="0"/>
              <a:t>consider a CPU.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BB3508-FE47-8644-A059-0AD505574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1F9C7B-6FB4-B343-8EAF-4D221849C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3D3FB7-FF3E-844C-9C77-79AAC9967102}"/>
              </a:ext>
            </a:extLst>
          </p:cNvPr>
          <p:cNvSpPr txBox="1"/>
          <p:nvPr/>
        </p:nvSpPr>
        <p:spPr>
          <a:xfrm>
            <a:off x="5513163" y="1562100"/>
            <a:ext cx="294503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lw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  t0, x</a:t>
            </a:r>
          </a:p>
          <a:p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s0, s0, t0</a:t>
            </a:r>
          </a:p>
          <a:p>
            <a:r>
              <a:rPr lang="en-US" sz="28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sw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  s0, x2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7E2F4B4-A8CC-A345-8E60-A594C859ADBD}"/>
              </a:ext>
            </a:extLst>
          </p:cNvPr>
          <p:cNvCxnSpPr>
            <a:cxnSpLocks/>
          </p:cNvCxnSpPr>
          <p:nvPr/>
        </p:nvCxnSpPr>
        <p:spPr>
          <a:xfrm>
            <a:off x="5410200" y="1714500"/>
            <a:ext cx="0" cy="123259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7C892C9-2A89-5742-A646-D924596292A9}"/>
              </a:ext>
            </a:extLst>
          </p:cNvPr>
          <p:cNvSpPr txBox="1"/>
          <p:nvPr/>
        </p:nvSpPr>
        <p:spPr>
          <a:xfrm>
            <a:off x="960372" y="1745508"/>
            <a:ext cx="43108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the instructions happen one after another. but </a:t>
            </a:r>
            <a:r>
              <a:rPr lang="en-US" sz="2200" b="1" dirty="0"/>
              <a:t>how? </a:t>
            </a:r>
            <a:r>
              <a:rPr lang="en-US" sz="2200" dirty="0"/>
              <a:t>who says "it's </a:t>
            </a:r>
            <a:r>
              <a:rPr lang="en-US" sz="2200" b="1" dirty="0"/>
              <a:t>time</a:t>
            </a:r>
            <a:r>
              <a:rPr lang="en-US" sz="2200" dirty="0"/>
              <a:t> to run the next instruction?"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FAC7613-0D60-5E4A-9369-BBD4AA41058F}"/>
              </a:ext>
            </a:extLst>
          </p:cNvPr>
          <p:cNvSpPr txBox="1"/>
          <p:nvPr/>
        </p:nvSpPr>
        <p:spPr>
          <a:xfrm>
            <a:off x="2111771" y="3121009"/>
            <a:ext cx="43108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we need something to </a:t>
            </a:r>
            <a:r>
              <a:rPr lang="en-US" sz="2200" b="1" dirty="0"/>
              <a:t>keep track of time… </a:t>
            </a:r>
            <a:r>
              <a:rPr lang="en-US" sz="2200" dirty="0"/>
              <a:t>like… I </a:t>
            </a:r>
            <a:r>
              <a:rPr lang="en-US" sz="2200" dirty="0" err="1"/>
              <a:t>dunno</a:t>
            </a:r>
            <a:r>
              <a:rPr lang="en-US" sz="2200" dirty="0"/>
              <a:t>…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798310-78BA-0D42-A7D8-5FCEC0530388}"/>
              </a:ext>
            </a:extLst>
          </p:cNvPr>
          <p:cNvSpPr txBox="1"/>
          <p:nvPr/>
        </p:nvSpPr>
        <p:spPr>
          <a:xfrm>
            <a:off x="5715000" y="4105860"/>
            <a:ext cx="18189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/>
              <a:t>a clock?</a:t>
            </a:r>
          </a:p>
        </p:txBody>
      </p:sp>
    </p:spTree>
    <p:extLst>
      <p:ext uri="{BB962C8B-B14F-4D97-AF65-F5344CB8AC3E}">
        <p14:creationId xmlns:p14="http://schemas.microsoft.com/office/powerpoint/2010/main" val="25669559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5.55112E-17 L 0.14063 5.55112E-17 " pathEditMode="relative" rAng="0" ptsTypes="AA">
                                      <p:cBhvr>
                                        <p:cTn id="16" dur="9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Tick tock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2"/>
            <a:ext cx="8763000" cy="817470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b="1" dirty="0"/>
              <a:t>clock signal </a:t>
            </a:r>
            <a:r>
              <a:rPr lang="en-US" dirty="0"/>
              <a:t>says when we move onto "the next step."</a:t>
            </a:r>
          </a:p>
          <a:p>
            <a:r>
              <a:rPr lang="en-US" dirty="0"/>
              <a:t>it keeps all the </a:t>
            </a:r>
            <a:r>
              <a:rPr lang="en-US" b="1" dirty="0"/>
              <a:t>sequential circuits</a:t>
            </a:r>
            <a:r>
              <a:rPr lang="en-US" dirty="0"/>
              <a:t> in sync.</a:t>
            </a:r>
            <a:r>
              <a:rPr lang="en-US" sz="1050" dirty="0"/>
              <a:t> </a:t>
            </a:r>
            <a:r>
              <a:rPr lang="en-US" sz="1200" dirty="0"/>
              <a:t>(combinational circuits don't need or use it.)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6200" y="1951887"/>
            <a:ext cx="9285842" cy="2138065"/>
            <a:chOff x="128990" y="2033672"/>
            <a:chExt cx="9285842" cy="2138065"/>
          </a:xfrm>
        </p:grpSpPr>
        <p:sp>
          <p:nvSpPr>
            <p:cNvPr id="8" name="Freeform: Shape 13"/>
            <p:cNvSpPr/>
            <p:nvPr/>
          </p:nvSpPr>
          <p:spPr>
            <a:xfrm>
              <a:off x="457200" y="2385752"/>
              <a:ext cx="8747393" cy="1311008"/>
            </a:xfrm>
            <a:custGeom>
              <a:avLst/>
              <a:gdLst>
                <a:gd name="connsiteX0" fmla="*/ 0 w 8747393"/>
                <a:gd name="connsiteY0" fmla="*/ 0 h 1311008"/>
                <a:gd name="connsiteX1" fmla="*/ 1299990 w 8747393"/>
                <a:gd name="connsiteY1" fmla="*/ 0 h 1311008"/>
                <a:gd name="connsiteX2" fmla="*/ 1299990 w 8747393"/>
                <a:gd name="connsiteY2" fmla="*/ 1299991 h 1311008"/>
                <a:gd name="connsiteX3" fmla="*/ 2599981 w 8747393"/>
                <a:gd name="connsiteY3" fmla="*/ 1299991 h 1311008"/>
                <a:gd name="connsiteX4" fmla="*/ 2599981 w 8747393"/>
                <a:gd name="connsiteY4" fmla="*/ 11017 h 1311008"/>
                <a:gd name="connsiteX5" fmla="*/ 3888954 w 8747393"/>
                <a:gd name="connsiteY5" fmla="*/ 11017 h 1311008"/>
                <a:gd name="connsiteX6" fmla="*/ 3888954 w 8747393"/>
                <a:gd name="connsiteY6" fmla="*/ 1311008 h 1311008"/>
                <a:gd name="connsiteX7" fmla="*/ 5199961 w 8747393"/>
                <a:gd name="connsiteY7" fmla="*/ 1311008 h 1311008"/>
                <a:gd name="connsiteX8" fmla="*/ 5199961 w 8747393"/>
                <a:gd name="connsiteY8" fmla="*/ 11017 h 1311008"/>
                <a:gd name="connsiteX9" fmla="*/ 6477918 w 8747393"/>
                <a:gd name="connsiteY9" fmla="*/ 11017 h 1311008"/>
                <a:gd name="connsiteX10" fmla="*/ 6477918 w 8747393"/>
                <a:gd name="connsiteY10" fmla="*/ 1288974 h 1311008"/>
                <a:gd name="connsiteX11" fmla="*/ 7777908 w 8747393"/>
                <a:gd name="connsiteY11" fmla="*/ 1288974 h 1311008"/>
                <a:gd name="connsiteX12" fmla="*/ 7777908 w 8747393"/>
                <a:gd name="connsiteY12" fmla="*/ 22034 h 1311008"/>
                <a:gd name="connsiteX13" fmla="*/ 8747393 w 8747393"/>
                <a:gd name="connsiteY13" fmla="*/ 22034 h 1311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747393" h="1311008">
                  <a:moveTo>
                    <a:pt x="0" y="0"/>
                  </a:moveTo>
                  <a:lnTo>
                    <a:pt x="1299990" y="0"/>
                  </a:lnTo>
                  <a:lnTo>
                    <a:pt x="1299990" y="1299991"/>
                  </a:lnTo>
                  <a:lnTo>
                    <a:pt x="2599981" y="1299991"/>
                  </a:lnTo>
                  <a:lnTo>
                    <a:pt x="2599981" y="11017"/>
                  </a:lnTo>
                  <a:lnTo>
                    <a:pt x="3888954" y="11017"/>
                  </a:lnTo>
                  <a:lnTo>
                    <a:pt x="3888954" y="1311008"/>
                  </a:lnTo>
                  <a:lnTo>
                    <a:pt x="5199961" y="1311008"/>
                  </a:lnTo>
                  <a:lnTo>
                    <a:pt x="5199961" y="11017"/>
                  </a:lnTo>
                  <a:lnTo>
                    <a:pt x="6477918" y="11017"/>
                  </a:lnTo>
                  <a:lnTo>
                    <a:pt x="6477918" y="1288974"/>
                  </a:lnTo>
                  <a:lnTo>
                    <a:pt x="7777908" y="1288974"/>
                  </a:lnTo>
                  <a:lnTo>
                    <a:pt x="7777908" y="22034"/>
                  </a:lnTo>
                  <a:lnTo>
                    <a:pt x="8747393" y="22034"/>
                  </a:lnTo>
                </a:path>
              </a:pathLst>
            </a:custGeom>
            <a:noFill/>
            <a:ln w="5715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41593" y="2033672"/>
              <a:ext cx="8973239" cy="1676400"/>
              <a:chOff x="457200" y="2400300"/>
              <a:chExt cx="8973239" cy="1676400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>
                <a:off x="457200" y="2400300"/>
                <a:ext cx="0" cy="16764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457200" y="4076700"/>
                <a:ext cx="89732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TextBox 9"/>
            <p:cNvSpPr txBox="1"/>
            <p:nvPr/>
          </p:nvSpPr>
          <p:spPr>
            <a:xfrm>
              <a:off x="136793" y="2164038"/>
              <a:ext cx="3204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1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28990" y="3378773"/>
              <a:ext cx="3204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0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93005" y="3710072"/>
              <a:ext cx="10915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/>
                <a:t>time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309410" y="1861315"/>
            <a:ext cx="1447800" cy="1897338"/>
            <a:chOff x="2362200" y="1943100"/>
            <a:chExt cx="1447800" cy="1897338"/>
          </a:xfrm>
        </p:grpSpPr>
        <p:sp>
          <p:nvSpPr>
            <p:cNvPr id="16" name="Oval 15"/>
            <p:cNvSpPr/>
            <p:nvPr/>
          </p:nvSpPr>
          <p:spPr>
            <a:xfrm>
              <a:off x="2743200" y="2331762"/>
              <a:ext cx="609600" cy="1508676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362200" y="1943100"/>
              <a:ext cx="1447800" cy="369332"/>
            </a:xfrm>
            <a:prstGeom prst="rect">
              <a:avLst/>
            </a:prstGeom>
            <a:solidFill>
              <a:srgbClr val="FFFF6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i="1" dirty="0"/>
                <a:t>rising edge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141904" y="1861315"/>
            <a:ext cx="1479012" cy="1897338"/>
            <a:chOff x="6194694" y="1943100"/>
            <a:chExt cx="1479012" cy="1897338"/>
          </a:xfrm>
        </p:grpSpPr>
        <p:sp>
          <p:nvSpPr>
            <p:cNvPr id="19" name="Oval 18"/>
            <p:cNvSpPr/>
            <p:nvPr/>
          </p:nvSpPr>
          <p:spPr>
            <a:xfrm>
              <a:off x="6629400" y="2331762"/>
              <a:ext cx="609600" cy="1508676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194694" y="1943100"/>
              <a:ext cx="1479012" cy="369332"/>
            </a:xfrm>
            <a:prstGeom prst="rect">
              <a:avLst/>
            </a:prstGeom>
            <a:solidFill>
              <a:srgbClr val="FFFF6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i="1" dirty="0"/>
                <a:t>falling edge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524000" y="3315016"/>
            <a:ext cx="6400800" cy="1450750"/>
            <a:chOff x="1524000" y="3687229"/>
            <a:chExt cx="6400800" cy="1450750"/>
          </a:xfrm>
        </p:grpSpPr>
        <p:sp>
          <p:nvSpPr>
            <p:cNvPr id="22" name="TextBox 21"/>
            <p:cNvSpPr txBox="1"/>
            <p:nvPr/>
          </p:nvSpPr>
          <p:spPr>
            <a:xfrm>
              <a:off x="1524000" y="4368538"/>
              <a:ext cx="64008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/>
                <a:t>clock edges</a:t>
              </a:r>
              <a:r>
                <a:rPr lang="en-US" sz="2200" dirty="0"/>
                <a:t> are when it </a:t>
              </a:r>
              <a:r>
                <a:rPr lang="en-US" sz="2200" i="1" dirty="0"/>
                <a:t>changes </a:t>
              </a:r>
              <a:r>
                <a:rPr lang="en-US" sz="2200" dirty="0"/>
                <a:t>between 0 and 1. we'll use </a:t>
              </a:r>
              <a:r>
                <a:rPr lang="en-US" sz="2200" i="1" dirty="0"/>
                <a:t>rising edges </a:t>
              </a:r>
              <a:r>
                <a:rPr lang="en-US" sz="2200" dirty="0"/>
                <a:t>for this class.</a:t>
              </a: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H="1" flipV="1">
              <a:off x="3323420" y="3687229"/>
              <a:ext cx="677080" cy="73228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5638800" y="3715335"/>
              <a:ext cx="914400" cy="74171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CC54B140-3A2F-6643-8D8C-C5118CF51AEF}"/>
              </a:ext>
            </a:extLst>
          </p:cNvPr>
          <p:cNvSpPr txBox="1"/>
          <p:nvPr/>
        </p:nvSpPr>
        <p:spPr>
          <a:xfrm>
            <a:off x="388803" y="1257300"/>
            <a:ext cx="838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it switches between </a:t>
            </a:r>
            <a:r>
              <a:rPr lang="en-US" sz="2200" b="1" dirty="0"/>
              <a:t>0 and 1</a:t>
            </a:r>
            <a:r>
              <a:rPr lang="en-US" sz="2200" dirty="0"/>
              <a:t> in a steady rhythm.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DFFD18C-B6E8-AE45-8C41-C15815E34B97}"/>
              </a:ext>
            </a:extLst>
          </p:cNvPr>
          <p:cNvSpPr txBox="1"/>
          <p:nvPr/>
        </p:nvSpPr>
        <p:spPr>
          <a:xfrm>
            <a:off x="396607" y="4835296"/>
            <a:ext cx="838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 </a:t>
            </a:r>
            <a:r>
              <a:rPr lang="en-US" sz="2200" b="1" dirty="0"/>
              <a:t>clock cycle </a:t>
            </a:r>
            <a:r>
              <a:rPr lang="en-US" sz="2200" dirty="0"/>
              <a:t>is the time from e.g. one rising edge to the next.</a:t>
            </a:r>
          </a:p>
        </p:txBody>
      </p:sp>
    </p:spTree>
    <p:extLst>
      <p:ext uri="{BB962C8B-B14F-4D97-AF65-F5344CB8AC3E}">
        <p14:creationId xmlns:p14="http://schemas.microsoft.com/office/powerpoint/2010/main" val="19890564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our hearts beating as 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990599"/>
          </a:xfrm>
        </p:spPr>
        <p:txBody>
          <a:bodyPr/>
          <a:lstStyle/>
          <a:p>
            <a:r>
              <a:rPr lang="en-US" dirty="0"/>
              <a:t>no matter how many memory components there are in your circuit</a:t>
            </a:r>
            <a:r>
              <a:rPr lang="mr-IN" dirty="0"/>
              <a:t>…</a:t>
            </a:r>
            <a:endParaRPr lang="en-US" dirty="0"/>
          </a:p>
          <a:p>
            <a:r>
              <a:rPr lang="en-US" dirty="0"/>
              <a:t>you will always have </a:t>
            </a:r>
            <a:r>
              <a:rPr lang="en-US" b="1" dirty="0"/>
              <a:t>exactly one</a:t>
            </a:r>
            <a:r>
              <a:rPr lang="en-US" dirty="0"/>
              <a:t> clock component.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758095" y="1445933"/>
            <a:ext cx="35488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Wiring &gt; Clock </a:t>
            </a:r>
            <a:r>
              <a:rPr lang="en-US" sz="2200" dirty="0"/>
              <a:t>makes it: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075325" y="2007524"/>
            <a:ext cx="998456" cy="914400"/>
            <a:chOff x="1676400" y="3543300"/>
            <a:chExt cx="998456" cy="914400"/>
          </a:xfrm>
        </p:grpSpPr>
        <p:sp>
          <p:nvSpPr>
            <p:cNvPr id="9" name="Rectangle 8"/>
            <p:cNvSpPr/>
            <p:nvPr/>
          </p:nvSpPr>
          <p:spPr>
            <a:xfrm>
              <a:off x="1676400" y="3543300"/>
              <a:ext cx="914400" cy="914400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819373" y="3771900"/>
              <a:ext cx="603316" cy="402996"/>
            </a:xfrm>
            <a:custGeom>
              <a:avLst/>
              <a:gdLst>
                <a:gd name="connsiteX0" fmla="*/ 0 w 603316"/>
                <a:gd name="connsiteY0" fmla="*/ 292231 h 556182"/>
                <a:gd name="connsiteX1" fmla="*/ 0 w 603316"/>
                <a:gd name="connsiteY1" fmla="*/ 556182 h 556182"/>
                <a:gd name="connsiteX2" fmla="*/ 311085 w 603316"/>
                <a:gd name="connsiteY2" fmla="*/ 556182 h 556182"/>
                <a:gd name="connsiteX3" fmla="*/ 311085 w 603316"/>
                <a:gd name="connsiteY3" fmla="*/ 0 h 556182"/>
                <a:gd name="connsiteX4" fmla="*/ 603316 w 603316"/>
                <a:gd name="connsiteY4" fmla="*/ 0 h 556182"/>
                <a:gd name="connsiteX5" fmla="*/ 603316 w 603316"/>
                <a:gd name="connsiteY5" fmla="*/ 320512 h 556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3316" h="556182">
                  <a:moveTo>
                    <a:pt x="0" y="292231"/>
                  </a:moveTo>
                  <a:lnTo>
                    <a:pt x="0" y="556182"/>
                  </a:lnTo>
                  <a:lnTo>
                    <a:pt x="311085" y="556182"/>
                  </a:lnTo>
                  <a:lnTo>
                    <a:pt x="311085" y="0"/>
                  </a:lnTo>
                  <a:lnTo>
                    <a:pt x="603316" y="0"/>
                  </a:lnTo>
                  <a:lnTo>
                    <a:pt x="603316" y="320512"/>
                  </a:lnTo>
                </a:path>
              </a:pathLst>
            </a:custGeom>
            <a:noFill/>
            <a:ln w="762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2500460" y="3913302"/>
              <a:ext cx="174396" cy="174396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075325" y="2007524"/>
            <a:ext cx="998456" cy="914400"/>
            <a:chOff x="1676400" y="3543300"/>
            <a:chExt cx="998456" cy="914400"/>
          </a:xfrm>
        </p:grpSpPr>
        <p:sp>
          <p:nvSpPr>
            <p:cNvPr id="14" name="Rectangle 13"/>
            <p:cNvSpPr/>
            <p:nvPr/>
          </p:nvSpPr>
          <p:spPr>
            <a:xfrm>
              <a:off x="1676400" y="3543300"/>
              <a:ext cx="914400" cy="914400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 flipH="1">
              <a:off x="1819373" y="3771900"/>
              <a:ext cx="603316" cy="402996"/>
            </a:xfrm>
            <a:custGeom>
              <a:avLst/>
              <a:gdLst>
                <a:gd name="connsiteX0" fmla="*/ 0 w 603316"/>
                <a:gd name="connsiteY0" fmla="*/ 292231 h 556182"/>
                <a:gd name="connsiteX1" fmla="*/ 0 w 603316"/>
                <a:gd name="connsiteY1" fmla="*/ 556182 h 556182"/>
                <a:gd name="connsiteX2" fmla="*/ 311085 w 603316"/>
                <a:gd name="connsiteY2" fmla="*/ 556182 h 556182"/>
                <a:gd name="connsiteX3" fmla="*/ 311085 w 603316"/>
                <a:gd name="connsiteY3" fmla="*/ 0 h 556182"/>
                <a:gd name="connsiteX4" fmla="*/ 603316 w 603316"/>
                <a:gd name="connsiteY4" fmla="*/ 0 h 556182"/>
                <a:gd name="connsiteX5" fmla="*/ 603316 w 603316"/>
                <a:gd name="connsiteY5" fmla="*/ 320512 h 556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3316" h="556182">
                  <a:moveTo>
                    <a:pt x="0" y="292231"/>
                  </a:moveTo>
                  <a:lnTo>
                    <a:pt x="0" y="556182"/>
                  </a:lnTo>
                  <a:lnTo>
                    <a:pt x="311085" y="556182"/>
                  </a:lnTo>
                  <a:lnTo>
                    <a:pt x="311085" y="0"/>
                  </a:lnTo>
                  <a:lnTo>
                    <a:pt x="603316" y="0"/>
                  </a:lnTo>
                  <a:lnTo>
                    <a:pt x="603316" y="320512"/>
                  </a:lnTo>
                </a:path>
              </a:pathLst>
            </a:custGeom>
            <a:noFill/>
            <a:ln w="76200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2500460" y="3913302"/>
              <a:ext cx="174396" cy="174396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28600" y="3138434"/>
            <a:ext cx="74230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Simulate &gt; Ticks Enabled </a:t>
            </a:r>
            <a:r>
              <a:rPr lang="en-US" sz="2200" dirty="0"/>
              <a:t>makes it tick continuously.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28900" y="3617532"/>
            <a:ext cx="64656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you can also </a:t>
            </a:r>
            <a:r>
              <a:rPr lang="en-US" sz="2200" b="1" dirty="0"/>
              <a:t>Ctrl/</a:t>
            </a:r>
            <a:r>
              <a:rPr lang="en-US" sz="2200" b="1" dirty="0" err="1"/>
              <a:t>Cmd+T</a:t>
            </a:r>
            <a:r>
              <a:rPr lang="en-US" sz="2200" dirty="0"/>
              <a:t> to make it tick once.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6E41233-2DA6-AB43-856F-768910233B17}"/>
              </a:ext>
            </a:extLst>
          </p:cNvPr>
          <p:cNvSpPr txBox="1"/>
          <p:nvPr/>
        </p:nvSpPr>
        <p:spPr>
          <a:xfrm>
            <a:off x="1339194" y="4194240"/>
            <a:ext cx="64656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now you can hook this up to every component which needs it. this is a great use for </a:t>
            </a:r>
            <a:r>
              <a:rPr lang="en-US" sz="2200" b="1" dirty="0"/>
              <a:t>tunnels!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52759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7" grpId="0"/>
      <p:bldP spid="18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C188A-BF68-4344-A0A2-D841FF6FF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Great! So what? </a:t>
            </a:r>
            <a:r>
              <a:rPr lang="en-US" sz="2000" dirty="0"/>
              <a:t>(animated)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98D4B-BD5F-9246-B0FA-40347A378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537310"/>
          </a:xfrm>
        </p:spPr>
        <p:txBody>
          <a:bodyPr/>
          <a:lstStyle/>
          <a:p>
            <a:r>
              <a:rPr lang="en-US" dirty="0"/>
              <a:t>how does the clock actually make things "take a step?"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5841AC-1218-6848-9D16-2B7B78DDC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FB65AD-7667-FD4B-9A50-FB6BDD45B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322561A-D3AB-A844-895D-5D162E071B2D}"/>
              </a:ext>
            </a:extLst>
          </p:cNvPr>
          <p:cNvGrpSpPr/>
          <p:nvPr/>
        </p:nvGrpSpPr>
        <p:grpSpPr>
          <a:xfrm>
            <a:off x="3237781" y="1181100"/>
            <a:ext cx="2362200" cy="1934033"/>
            <a:chOff x="1691384" y="2245663"/>
            <a:chExt cx="2362200" cy="1934033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5855E11-B1D4-8A42-85E1-74E2BF0F8D27}"/>
                </a:ext>
              </a:extLst>
            </p:cNvPr>
            <p:cNvGrpSpPr/>
            <p:nvPr/>
          </p:nvGrpSpPr>
          <p:grpSpPr>
            <a:xfrm>
              <a:off x="2148584" y="2245663"/>
              <a:ext cx="1447803" cy="1453453"/>
              <a:chOff x="3505198" y="1866901"/>
              <a:chExt cx="1447803" cy="1453453"/>
            </a:xfrm>
          </p:grpSpPr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BB4EA63C-D138-944A-9929-2E6BD9505842}"/>
                  </a:ext>
                </a:extLst>
              </p:cNvPr>
              <p:cNvGrpSpPr/>
              <p:nvPr/>
            </p:nvGrpSpPr>
            <p:grpSpPr>
              <a:xfrm>
                <a:off x="3505198" y="1866901"/>
                <a:ext cx="1447800" cy="1453453"/>
                <a:chOff x="3962399" y="1333500"/>
                <a:chExt cx="762000" cy="764975"/>
              </a:xfrm>
            </p:grpSpPr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B9C3BAD8-B406-6141-AA65-0D7B68DF9294}"/>
                    </a:ext>
                  </a:extLst>
                </p:cNvPr>
                <p:cNvSpPr/>
                <p:nvPr/>
              </p:nvSpPr>
              <p:spPr>
                <a:xfrm>
                  <a:off x="3962399" y="1333500"/>
                  <a:ext cx="762000" cy="762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" name="Isosceles Triangle 6">
                  <a:extLst>
                    <a:ext uri="{FF2B5EF4-FFF2-40B4-BE49-F238E27FC236}">
                      <a16:creationId xmlns:a16="http://schemas.microsoft.com/office/drawing/2014/main" id="{9FAC811B-E310-064E-B35E-69999515B93D}"/>
                    </a:ext>
                  </a:extLst>
                </p:cNvPr>
                <p:cNvSpPr/>
                <p:nvPr/>
              </p:nvSpPr>
              <p:spPr>
                <a:xfrm>
                  <a:off x="4250962" y="1978159"/>
                  <a:ext cx="184874" cy="120316"/>
                </a:xfrm>
                <a:prstGeom prst="triangl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6BC9790-9A8E-D045-8856-05791385FD73}"/>
                  </a:ext>
                </a:extLst>
              </p:cNvPr>
              <p:cNvSpPr txBox="1"/>
              <p:nvPr/>
            </p:nvSpPr>
            <p:spPr>
              <a:xfrm>
                <a:off x="3505199" y="1959713"/>
                <a:ext cx="52450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/>
                  <a:t>D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F5E24FE-03EC-254D-9181-9612423D01A9}"/>
                  </a:ext>
                </a:extLst>
              </p:cNvPr>
              <p:cNvSpPr txBox="1"/>
              <p:nvPr/>
            </p:nvSpPr>
            <p:spPr>
              <a:xfrm>
                <a:off x="4418879" y="1964791"/>
                <a:ext cx="53412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3600" b="1" dirty="0"/>
                  <a:t>Q</a:t>
                </a:r>
              </a:p>
            </p:txBody>
          </p:sp>
        </p:grp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1CD6EA14-2D40-C44D-A34F-EF3064DA8800}"/>
                </a:ext>
              </a:extLst>
            </p:cNvPr>
            <p:cNvCxnSpPr/>
            <p:nvPr/>
          </p:nvCxnSpPr>
          <p:spPr>
            <a:xfrm>
              <a:off x="1691384" y="2628900"/>
              <a:ext cx="4572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113D4A9D-9729-4347-A545-5A21AD1F99D2}"/>
                </a:ext>
              </a:extLst>
            </p:cNvPr>
            <p:cNvCxnSpPr/>
            <p:nvPr/>
          </p:nvCxnSpPr>
          <p:spPr>
            <a:xfrm>
              <a:off x="3596384" y="2628900"/>
              <a:ext cx="4572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513B290D-02FA-3E41-9FCD-C4F0297D66A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64007" y="3722496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Freeform: Shape 13">
            <a:extLst>
              <a:ext uri="{FF2B5EF4-FFF2-40B4-BE49-F238E27FC236}">
                <a16:creationId xmlns:a16="http://schemas.microsoft.com/office/drawing/2014/main" id="{38F71497-1E5A-4A4C-B694-52F549829EF6}"/>
              </a:ext>
            </a:extLst>
          </p:cNvPr>
          <p:cNvSpPr/>
          <p:nvPr/>
        </p:nvSpPr>
        <p:spPr>
          <a:xfrm flipV="1">
            <a:off x="3812509" y="3278328"/>
            <a:ext cx="1195790" cy="179218"/>
          </a:xfrm>
          <a:custGeom>
            <a:avLst/>
            <a:gdLst>
              <a:gd name="connsiteX0" fmla="*/ 0 w 8747393"/>
              <a:gd name="connsiteY0" fmla="*/ 0 h 1311008"/>
              <a:gd name="connsiteX1" fmla="*/ 1299990 w 8747393"/>
              <a:gd name="connsiteY1" fmla="*/ 0 h 1311008"/>
              <a:gd name="connsiteX2" fmla="*/ 1299990 w 8747393"/>
              <a:gd name="connsiteY2" fmla="*/ 1299991 h 1311008"/>
              <a:gd name="connsiteX3" fmla="*/ 2599981 w 8747393"/>
              <a:gd name="connsiteY3" fmla="*/ 1299991 h 1311008"/>
              <a:gd name="connsiteX4" fmla="*/ 2599981 w 8747393"/>
              <a:gd name="connsiteY4" fmla="*/ 11017 h 1311008"/>
              <a:gd name="connsiteX5" fmla="*/ 3888954 w 8747393"/>
              <a:gd name="connsiteY5" fmla="*/ 11017 h 1311008"/>
              <a:gd name="connsiteX6" fmla="*/ 3888954 w 8747393"/>
              <a:gd name="connsiteY6" fmla="*/ 1311008 h 1311008"/>
              <a:gd name="connsiteX7" fmla="*/ 5199961 w 8747393"/>
              <a:gd name="connsiteY7" fmla="*/ 1311008 h 1311008"/>
              <a:gd name="connsiteX8" fmla="*/ 5199961 w 8747393"/>
              <a:gd name="connsiteY8" fmla="*/ 11017 h 1311008"/>
              <a:gd name="connsiteX9" fmla="*/ 6477918 w 8747393"/>
              <a:gd name="connsiteY9" fmla="*/ 11017 h 1311008"/>
              <a:gd name="connsiteX10" fmla="*/ 6477918 w 8747393"/>
              <a:gd name="connsiteY10" fmla="*/ 1288974 h 1311008"/>
              <a:gd name="connsiteX11" fmla="*/ 7777908 w 8747393"/>
              <a:gd name="connsiteY11" fmla="*/ 1288974 h 1311008"/>
              <a:gd name="connsiteX12" fmla="*/ 7777908 w 8747393"/>
              <a:gd name="connsiteY12" fmla="*/ 22034 h 1311008"/>
              <a:gd name="connsiteX13" fmla="*/ 8747393 w 8747393"/>
              <a:gd name="connsiteY13" fmla="*/ 22034 h 1311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747393" h="1311008">
                <a:moveTo>
                  <a:pt x="0" y="0"/>
                </a:moveTo>
                <a:lnTo>
                  <a:pt x="1299990" y="0"/>
                </a:lnTo>
                <a:lnTo>
                  <a:pt x="1299990" y="1299991"/>
                </a:lnTo>
                <a:lnTo>
                  <a:pt x="2599981" y="1299991"/>
                </a:lnTo>
                <a:lnTo>
                  <a:pt x="2599981" y="11017"/>
                </a:lnTo>
                <a:lnTo>
                  <a:pt x="3888954" y="11017"/>
                </a:lnTo>
                <a:lnTo>
                  <a:pt x="3888954" y="1311008"/>
                </a:lnTo>
                <a:lnTo>
                  <a:pt x="5199961" y="1311008"/>
                </a:lnTo>
                <a:lnTo>
                  <a:pt x="5199961" y="11017"/>
                </a:lnTo>
                <a:lnTo>
                  <a:pt x="6477918" y="11017"/>
                </a:lnTo>
                <a:lnTo>
                  <a:pt x="6477918" y="1288974"/>
                </a:lnTo>
                <a:lnTo>
                  <a:pt x="7777908" y="1288974"/>
                </a:lnTo>
                <a:lnTo>
                  <a:pt x="7777908" y="22034"/>
                </a:lnTo>
                <a:lnTo>
                  <a:pt x="8747393" y="22034"/>
                </a:lnTo>
              </a:path>
            </a:pathLst>
          </a:custGeom>
          <a:noFill/>
          <a:ln w="571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CB6ADE8-E4B3-8247-9ACD-0AAA4B2EF413}"/>
              </a:ext>
            </a:extLst>
          </p:cNvPr>
          <p:cNvSpPr txBox="1"/>
          <p:nvPr/>
        </p:nvSpPr>
        <p:spPr>
          <a:xfrm>
            <a:off x="630024" y="2520253"/>
            <a:ext cx="31824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this </a:t>
            </a:r>
            <a:r>
              <a:rPr lang="en-US" sz="2200" b="1" dirty="0"/>
              <a:t>triangular input </a:t>
            </a:r>
            <a:r>
              <a:rPr lang="en-US" sz="2200" dirty="0"/>
              <a:t>on the flip-flop is where the clock connects.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BC496A5-D5EC-4E4D-A77A-2553A3431DED}"/>
              </a:ext>
            </a:extLst>
          </p:cNvPr>
          <p:cNvSpPr txBox="1"/>
          <p:nvPr/>
        </p:nvSpPr>
        <p:spPr>
          <a:xfrm>
            <a:off x="5587974" y="1240859"/>
            <a:ext cx="31824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for a </a:t>
            </a:r>
            <a:r>
              <a:rPr lang="en-US" sz="2200" b="1" dirty="0"/>
              <a:t>rising edge-triggered flip-flop…</a:t>
            </a:r>
            <a:endParaRPr lang="en-US" sz="22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A83778F-5509-B946-8411-AFEB58C42CA5}"/>
              </a:ext>
            </a:extLst>
          </p:cNvPr>
          <p:cNvSpPr txBox="1"/>
          <p:nvPr/>
        </p:nvSpPr>
        <p:spPr>
          <a:xfrm>
            <a:off x="5359374" y="2158777"/>
            <a:ext cx="358438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 rising edge of the clock makes it "take a snapshot" of whatever is on its input, and </a:t>
            </a:r>
            <a:r>
              <a:rPr lang="en-US" sz="2200" b="1" dirty="0"/>
              <a:t>remember it.</a:t>
            </a:r>
            <a:endParaRPr lang="en-US" sz="2200" dirty="0"/>
          </a:p>
        </p:txBody>
      </p:sp>
      <p:pic>
        <p:nvPicPr>
          <p:cNvPr id="22" name="Picture 2" descr="mage result for android cat emoji">
            <a:extLst>
              <a:ext uri="{FF2B5EF4-FFF2-40B4-BE49-F238E27FC236}">
                <a16:creationId xmlns:a16="http://schemas.microsoft.com/office/drawing/2014/main" id="{F0D577E4-C077-1F41-B07D-C16D8D7B3F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285" y="1139877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ounded Rectangular Callout 22">
            <a:extLst>
              <a:ext uri="{FF2B5EF4-FFF2-40B4-BE49-F238E27FC236}">
                <a16:creationId xmlns:a16="http://schemas.microsoft.com/office/drawing/2014/main" id="{69308749-7023-D64F-A94F-ECE627EE67C7}"/>
              </a:ext>
            </a:extLst>
          </p:cNvPr>
          <p:cNvSpPr/>
          <p:nvPr/>
        </p:nvSpPr>
        <p:spPr>
          <a:xfrm>
            <a:off x="3812506" y="3861753"/>
            <a:ext cx="1195793" cy="600851"/>
          </a:xfrm>
          <a:prstGeom prst="wedgeRoundRectCallout">
            <a:avLst>
              <a:gd name="adj1" fmla="val -11274"/>
              <a:gd name="adj2" fmla="val -9919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now!!</a:t>
            </a:r>
          </a:p>
        </p:txBody>
      </p:sp>
      <p:pic>
        <p:nvPicPr>
          <p:cNvPr id="24" name="Picture 2" descr="mage result for android cat emoji">
            <a:extLst>
              <a:ext uri="{FF2B5EF4-FFF2-40B4-BE49-F238E27FC236}">
                <a16:creationId xmlns:a16="http://schemas.microsoft.com/office/drawing/2014/main" id="{3D626848-1D5A-D447-87A9-ACBDC11062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285" y="1139877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D98423CF-548C-B64D-8660-A435D33593B6}"/>
              </a:ext>
            </a:extLst>
          </p:cNvPr>
          <p:cNvSpPr txBox="1"/>
          <p:nvPr/>
        </p:nvSpPr>
        <p:spPr>
          <a:xfrm>
            <a:off x="200243" y="4515385"/>
            <a:ext cx="87435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now the input can </a:t>
            </a:r>
            <a:r>
              <a:rPr lang="en-US" sz="2200" i="1" dirty="0"/>
              <a:t>change</a:t>
            </a:r>
            <a:r>
              <a:rPr lang="en-US" sz="2200" dirty="0"/>
              <a:t> but the flip flop </a:t>
            </a:r>
            <a:r>
              <a:rPr lang="en-US" sz="2200" b="1" dirty="0"/>
              <a:t>remembers what it saw </a:t>
            </a:r>
            <a:r>
              <a:rPr lang="en-US" sz="2200" dirty="0"/>
              <a:t>at the </a:t>
            </a:r>
            <a:r>
              <a:rPr lang="en-US" sz="2200" b="1" dirty="0"/>
              <a:t>last rising clock edge, </a:t>
            </a:r>
            <a:r>
              <a:rPr lang="en-US" sz="2200" dirty="0"/>
              <a:t>until the </a:t>
            </a:r>
            <a:r>
              <a:rPr lang="en-US" sz="2200" b="1" dirty="0"/>
              <a:t>next clock edge </a:t>
            </a:r>
            <a:r>
              <a:rPr lang="en-US" sz="2200" dirty="0"/>
              <a:t>comes.</a:t>
            </a:r>
          </a:p>
        </p:txBody>
      </p:sp>
    </p:spTree>
    <p:extLst>
      <p:ext uri="{BB962C8B-B14F-4D97-AF65-F5344CB8AC3E}">
        <p14:creationId xmlns:p14="http://schemas.microsoft.com/office/powerpoint/2010/main" val="21072867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5E-6 -4.44444E-6 L 0.22917 0.06223 " pathEditMode="relative" rAng="0" ptsTypes="AA">
                                      <p:cBhvr>
                                        <p:cTn id="31" dur="2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58" y="3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9" dur="2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2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20" grpId="0"/>
      <p:bldP spid="21" grpId="0"/>
      <p:bldP spid="23" grpId="0" animBg="1"/>
      <p:bldP spid="23" grpId="1" animBg="1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clock input symbol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609599"/>
          </a:xfrm>
        </p:spPr>
        <p:txBody>
          <a:bodyPr/>
          <a:lstStyle/>
          <a:p>
            <a:r>
              <a:rPr lang="en-US" dirty="0"/>
              <a:t>whenever you see this little triangle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924300" y="1181100"/>
            <a:ext cx="1447800" cy="1447800"/>
            <a:chOff x="3962400" y="1333500"/>
            <a:chExt cx="762000" cy="762000"/>
          </a:xfrm>
        </p:grpSpPr>
        <p:sp>
          <p:nvSpPr>
            <p:cNvPr id="10" name="Rectangle 9"/>
            <p:cNvSpPr/>
            <p:nvPr/>
          </p:nvSpPr>
          <p:spPr>
            <a:xfrm>
              <a:off x="3962400" y="1333500"/>
              <a:ext cx="762000" cy="762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Isosceles Triangle 6"/>
            <p:cNvSpPr/>
            <p:nvPr/>
          </p:nvSpPr>
          <p:spPr>
            <a:xfrm rot="5400000">
              <a:off x="3930122" y="1833246"/>
              <a:ext cx="184874" cy="120316"/>
            </a:xfrm>
            <a:prstGeom prst="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264170" y="2824676"/>
            <a:ext cx="47680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that means </a:t>
            </a:r>
            <a:r>
              <a:rPr lang="en-US" sz="2200" b="1" dirty="0"/>
              <a:t>this component remembers things.</a:t>
            </a:r>
            <a:endParaRPr lang="en-US" sz="2200" dirty="0"/>
          </a:p>
        </p:txBody>
      </p:sp>
      <p:sp>
        <p:nvSpPr>
          <p:cNvPr id="14" name="TextBox 13"/>
          <p:cNvSpPr txBox="1"/>
          <p:nvPr/>
        </p:nvSpPr>
        <p:spPr>
          <a:xfrm>
            <a:off x="1808829" y="3789893"/>
            <a:ext cx="57349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often I won't </a:t>
            </a:r>
            <a:r>
              <a:rPr lang="en-US" sz="2200" i="1" dirty="0"/>
              <a:t>draw</a:t>
            </a:r>
            <a:r>
              <a:rPr lang="en-US" sz="2200" dirty="0"/>
              <a:t> the clock signal wire on the slides, but always assume it's hooked up. (it wouldn't work otherwise.)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1225485" y="1821888"/>
            <a:ext cx="2641272" cy="769441"/>
            <a:chOff x="1225485" y="1821888"/>
            <a:chExt cx="2641272" cy="769441"/>
          </a:xfrm>
        </p:grpSpPr>
        <p:sp>
          <p:nvSpPr>
            <p:cNvPr id="12" name="TextBox 11"/>
            <p:cNvSpPr txBox="1"/>
            <p:nvPr/>
          </p:nvSpPr>
          <p:spPr>
            <a:xfrm>
              <a:off x="1225485" y="1821888"/>
              <a:ext cx="2133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/>
                <a:t>this is the </a:t>
              </a:r>
              <a:r>
                <a:rPr lang="en-US" sz="2200" b="1" dirty="0"/>
                <a:t>clock signal input.</a:t>
              </a:r>
              <a:endParaRPr lang="en-US" sz="2200" dirty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3219054" y="2244917"/>
              <a:ext cx="647703" cy="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667605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Registers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986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95301"/>
          </a:xfrm>
        </p:spPr>
        <p:txBody>
          <a:bodyPr/>
          <a:lstStyle/>
          <a:p>
            <a:r>
              <a:rPr lang="en-US" dirty="0">
                <a:sym typeface="Wingdings"/>
              </a:rPr>
              <a:t>break was nice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1-bit register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let's make a 1-bit register: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3680288" y="1104900"/>
            <a:ext cx="1462787" cy="1453453"/>
            <a:chOff x="3490214" y="1866901"/>
            <a:chExt cx="1462787" cy="1453453"/>
          </a:xfrm>
        </p:grpSpPr>
        <p:grpSp>
          <p:nvGrpSpPr>
            <p:cNvPr id="7" name="Group 6"/>
            <p:cNvGrpSpPr/>
            <p:nvPr/>
          </p:nvGrpSpPr>
          <p:grpSpPr>
            <a:xfrm>
              <a:off x="3505198" y="1866901"/>
              <a:ext cx="1447800" cy="1453453"/>
              <a:chOff x="3962399" y="1333500"/>
              <a:chExt cx="762000" cy="76497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3962399" y="1333500"/>
                <a:ext cx="762000" cy="762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endParaRPr lang="en-US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Isosceles Triangle 6"/>
              <p:cNvSpPr/>
              <p:nvPr/>
            </p:nvSpPr>
            <p:spPr>
              <a:xfrm>
                <a:off x="4250962" y="1978159"/>
                <a:ext cx="184874" cy="120316"/>
              </a:xfrm>
              <a:prstGeom prst="triangl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3505199" y="1959713"/>
              <a:ext cx="52450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/>
                <a:t>D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418879" y="1964791"/>
              <a:ext cx="53412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b="1" dirty="0"/>
                <a:t>Q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490214" y="2529816"/>
              <a:ext cx="5966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err="1"/>
                <a:t>en</a:t>
              </a:r>
              <a:endParaRPr lang="en-US" sz="2800" b="1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884631" y="2784728"/>
            <a:ext cx="10541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/>
              <a:t>done.</a:t>
            </a:r>
            <a:endParaRPr lang="en-US" sz="2200" dirty="0"/>
          </a:p>
        </p:txBody>
      </p:sp>
      <p:sp>
        <p:nvSpPr>
          <p:cNvPr id="14" name="TextBox 13"/>
          <p:cNvSpPr txBox="1"/>
          <p:nvPr/>
        </p:nvSpPr>
        <p:spPr>
          <a:xfrm>
            <a:off x="1569165" y="3300444"/>
            <a:ext cx="56850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 flip-flop </a:t>
            </a:r>
            <a:r>
              <a:rPr lang="en-US" sz="2200" b="1" i="1" dirty="0"/>
              <a:t>is</a:t>
            </a:r>
            <a:r>
              <a:rPr lang="en-US" sz="2200" dirty="0"/>
              <a:t> a 1-bit register.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71528" y="3868275"/>
            <a:ext cx="62803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well, if a 32-bit adder is 32 1-bit adders…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0B8712-776E-574C-8732-49673DB7BB29}"/>
              </a:ext>
            </a:extLst>
          </p:cNvPr>
          <p:cNvSpPr txBox="1"/>
          <p:nvPr/>
        </p:nvSpPr>
        <p:spPr>
          <a:xfrm>
            <a:off x="1271528" y="4424037"/>
            <a:ext cx="62803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what do you think a </a:t>
            </a:r>
            <a:r>
              <a:rPr lang="en-US" sz="2200" b="1" dirty="0"/>
              <a:t>multi-bit register </a:t>
            </a:r>
            <a:r>
              <a:rPr lang="en-US" sz="2200" dirty="0"/>
              <a:t>is?</a:t>
            </a:r>
          </a:p>
        </p:txBody>
      </p:sp>
    </p:spTree>
    <p:extLst>
      <p:ext uri="{BB962C8B-B14F-4D97-AF65-F5344CB8AC3E}">
        <p14:creationId xmlns:p14="http://schemas.microsoft.com/office/powerpoint/2010/main" val="14491255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Tangent: Pull n peel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645602"/>
          </a:xfrm>
        </p:spPr>
        <p:txBody>
          <a:bodyPr/>
          <a:lstStyle/>
          <a:p>
            <a:r>
              <a:rPr lang="en-US" b="1" dirty="0"/>
              <a:t>splitters</a:t>
            </a:r>
            <a:r>
              <a:rPr lang="en-US" dirty="0"/>
              <a:t> are how we convert between bundles and individual wires.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 flipH="1">
            <a:off x="5367036" y="1280540"/>
            <a:ext cx="3091164" cy="2726422"/>
            <a:chOff x="1087952" y="1427527"/>
            <a:chExt cx="3091164" cy="2726422"/>
          </a:xfrm>
        </p:grpSpPr>
        <p:sp>
          <p:nvSpPr>
            <p:cNvPr id="7" name="Freeform 6"/>
            <p:cNvSpPr/>
            <p:nvPr/>
          </p:nvSpPr>
          <p:spPr>
            <a:xfrm>
              <a:off x="2048312" y="2333538"/>
              <a:ext cx="2114026" cy="629174"/>
            </a:xfrm>
            <a:custGeom>
              <a:avLst/>
              <a:gdLst>
                <a:gd name="connsiteX0" fmla="*/ 0 w 2114026"/>
                <a:gd name="connsiteY0" fmla="*/ 629174 h 629174"/>
                <a:gd name="connsiteX1" fmla="*/ 587229 w 2114026"/>
                <a:gd name="connsiteY1" fmla="*/ 629174 h 629174"/>
                <a:gd name="connsiteX2" fmla="*/ 1216403 w 2114026"/>
                <a:gd name="connsiteY2" fmla="*/ 0 h 629174"/>
                <a:gd name="connsiteX3" fmla="*/ 2114026 w 2114026"/>
                <a:gd name="connsiteY3" fmla="*/ 0 h 629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14026" h="629174">
                  <a:moveTo>
                    <a:pt x="0" y="629174"/>
                  </a:moveTo>
                  <a:lnTo>
                    <a:pt x="587229" y="629174"/>
                  </a:lnTo>
                  <a:lnTo>
                    <a:pt x="1216403" y="0"/>
                  </a:lnTo>
                  <a:lnTo>
                    <a:pt x="2114026" y="0"/>
                  </a:lnTo>
                </a:path>
              </a:pathLst>
            </a:cu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048312" y="3138881"/>
              <a:ext cx="2088859" cy="151002"/>
            </a:xfrm>
            <a:custGeom>
              <a:avLst/>
              <a:gdLst>
                <a:gd name="connsiteX0" fmla="*/ 0 w 2088859"/>
                <a:gd name="connsiteY0" fmla="*/ 0 h 151002"/>
                <a:gd name="connsiteX1" fmla="*/ 612396 w 2088859"/>
                <a:gd name="connsiteY1" fmla="*/ 0 h 151002"/>
                <a:gd name="connsiteX2" fmla="*/ 763398 w 2088859"/>
                <a:gd name="connsiteY2" fmla="*/ 151002 h 151002"/>
                <a:gd name="connsiteX3" fmla="*/ 2088859 w 2088859"/>
                <a:gd name="connsiteY3" fmla="*/ 151002 h 151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88859" h="151002">
                  <a:moveTo>
                    <a:pt x="0" y="0"/>
                  </a:moveTo>
                  <a:lnTo>
                    <a:pt x="612396" y="0"/>
                  </a:lnTo>
                  <a:lnTo>
                    <a:pt x="763398" y="151002"/>
                  </a:lnTo>
                  <a:lnTo>
                    <a:pt x="2088859" y="151002"/>
                  </a:lnTo>
                </a:path>
              </a:pathLst>
            </a:cu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031534" y="3298272"/>
              <a:ext cx="2147582" cy="855677"/>
            </a:xfrm>
            <a:custGeom>
              <a:avLst/>
              <a:gdLst>
                <a:gd name="connsiteX0" fmla="*/ 0 w 2147582"/>
                <a:gd name="connsiteY0" fmla="*/ 0 h 855677"/>
                <a:gd name="connsiteX1" fmla="*/ 436227 w 2147582"/>
                <a:gd name="connsiteY1" fmla="*/ 0 h 855677"/>
                <a:gd name="connsiteX2" fmla="*/ 1291904 w 2147582"/>
                <a:gd name="connsiteY2" fmla="*/ 855677 h 855677"/>
                <a:gd name="connsiteX3" fmla="*/ 2147582 w 2147582"/>
                <a:gd name="connsiteY3" fmla="*/ 855677 h 855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47582" h="855677">
                  <a:moveTo>
                    <a:pt x="0" y="0"/>
                  </a:moveTo>
                  <a:lnTo>
                    <a:pt x="436227" y="0"/>
                  </a:lnTo>
                  <a:lnTo>
                    <a:pt x="1291904" y="855677"/>
                  </a:lnTo>
                  <a:lnTo>
                    <a:pt x="2147582" y="855677"/>
                  </a:lnTo>
                </a:path>
              </a:pathLst>
            </a:cu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039923" y="1427527"/>
              <a:ext cx="2130804" cy="1400961"/>
            </a:xfrm>
            <a:custGeom>
              <a:avLst/>
              <a:gdLst>
                <a:gd name="connsiteX0" fmla="*/ 0 w 2130804"/>
                <a:gd name="connsiteY0" fmla="*/ 1400961 h 1400961"/>
                <a:gd name="connsiteX1" fmla="*/ 352338 w 2130804"/>
                <a:gd name="connsiteY1" fmla="*/ 1400961 h 1400961"/>
                <a:gd name="connsiteX2" fmla="*/ 1753299 w 2130804"/>
                <a:gd name="connsiteY2" fmla="*/ 0 h 1400961"/>
                <a:gd name="connsiteX3" fmla="*/ 2130804 w 2130804"/>
                <a:gd name="connsiteY3" fmla="*/ 0 h 140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30804" h="1400961">
                  <a:moveTo>
                    <a:pt x="0" y="1400961"/>
                  </a:moveTo>
                  <a:lnTo>
                    <a:pt x="352338" y="1400961"/>
                  </a:lnTo>
                  <a:lnTo>
                    <a:pt x="1753299" y="0"/>
                  </a:lnTo>
                  <a:lnTo>
                    <a:pt x="2130804" y="0"/>
                  </a:lnTo>
                </a:path>
              </a:pathLst>
            </a:cu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flipH="1">
              <a:off x="1087952" y="3068947"/>
              <a:ext cx="933615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139220" y="2796151"/>
              <a:ext cx="523310" cy="543805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1143129" y="2500098"/>
              <a:ext cx="685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/>
                <a:t>4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2029626" y="2747840"/>
              <a:ext cx="1014" cy="684893"/>
            </a:xfrm>
            <a:prstGeom prst="line">
              <a:avLst/>
            </a:prstGeom>
            <a:ln w="984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Picture 2" descr="mage result for pull n pee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24" r="11106" b="26059"/>
          <a:stretch/>
        </p:blipFill>
        <p:spPr bwMode="auto">
          <a:xfrm flipH="1">
            <a:off x="-7887" y="3100353"/>
            <a:ext cx="1683123" cy="1268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15"/>
          <p:cNvGrpSpPr/>
          <p:nvPr/>
        </p:nvGrpSpPr>
        <p:grpSpPr>
          <a:xfrm>
            <a:off x="750339" y="2331772"/>
            <a:ext cx="1118828" cy="855784"/>
            <a:chOff x="750339" y="2331772"/>
            <a:chExt cx="1118828" cy="855784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935552" y="2916547"/>
              <a:ext cx="933615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986820" y="2643751"/>
              <a:ext cx="523310" cy="543805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750339" y="2331772"/>
              <a:ext cx="685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/>
                <a:t>4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877226" y="1275127"/>
            <a:ext cx="2149490" cy="2726422"/>
            <a:chOff x="1877226" y="1275127"/>
            <a:chExt cx="2149490" cy="2726422"/>
          </a:xfrm>
        </p:grpSpPr>
        <p:sp>
          <p:nvSpPr>
            <p:cNvPr id="21" name="Freeform 20"/>
            <p:cNvSpPr/>
            <p:nvPr/>
          </p:nvSpPr>
          <p:spPr>
            <a:xfrm>
              <a:off x="1895912" y="2181138"/>
              <a:ext cx="2114026" cy="629174"/>
            </a:xfrm>
            <a:custGeom>
              <a:avLst/>
              <a:gdLst>
                <a:gd name="connsiteX0" fmla="*/ 0 w 2114026"/>
                <a:gd name="connsiteY0" fmla="*/ 629174 h 629174"/>
                <a:gd name="connsiteX1" fmla="*/ 587229 w 2114026"/>
                <a:gd name="connsiteY1" fmla="*/ 629174 h 629174"/>
                <a:gd name="connsiteX2" fmla="*/ 1216403 w 2114026"/>
                <a:gd name="connsiteY2" fmla="*/ 0 h 629174"/>
                <a:gd name="connsiteX3" fmla="*/ 2114026 w 2114026"/>
                <a:gd name="connsiteY3" fmla="*/ 0 h 629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14026" h="629174">
                  <a:moveTo>
                    <a:pt x="0" y="629174"/>
                  </a:moveTo>
                  <a:lnTo>
                    <a:pt x="587229" y="629174"/>
                  </a:lnTo>
                  <a:lnTo>
                    <a:pt x="1216403" y="0"/>
                  </a:lnTo>
                  <a:lnTo>
                    <a:pt x="2114026" y="0"/>
                  </a:lnTo>
                </a:path>
              </a:pathLst>
            </a:cu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895912" y="2986481"/>
              <a:ext cx="2130804" cy="164804"/>
            </a:xfrm>
            <a:custGeom>
              <a:avLst/>
              <a:gdLst>
                <a:gd name="connsiteX0" fmla="*/ 0 w 2088859"/>
                <a:gd name="connsiteY0" fmla="*/ 0 h 151002"/>
                <a:gd name="connsiteX1" fmla="*/ 612396 w 2088859"/>
                <a:gd name="connsiteY1" fmla="*/ 0 h 151002"/>
                <a:gd name="connsiteX2" fmla="*/ 763398 w 2088859"/>
                <a:gd name="connsiteY2" fmla="*/ 151002 h 151002"/>
                <a:gd name="connsiteX3" fmla="*/ 2088859 w 2088859"/>
                <a:gd name="connsiteY3" fmla="*/ 151002 h 151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88859" h="151002">
                  <a:moveTo>
                    <a:pt x="0" y="0"/>
                  </a:moveTo>
                  <a:lnTo>
                    <a:pt x="612396" y="0"/>
                  </a:lnTo>
                  <a:lnTo>
                    <a:pt x="763398" y="151002"/>
                  </a:lnTo>
                  <a:lnTo>
                    <a:pt x="2088859" y="151002"/>
                  </a:lnTo>
                </a:path>
              </a:pathLst>
            </a:cu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879134" y="3145872"/>
              <a:ext cx="2147582" cy="855677"/>
            </a:xfrm>
            <a:custGeom>
              <a:avLst/>
              <a:gdLst>
                <a:gd name="connsiteX0" fmla="*/ 0 w 2147582"/>
                <a:gd name="connsiteY0" fmla="*/ 0 h 855677"/>
                <a:gd name="connsiteX1" fmla="*/ 436227 w 2147582"/>
                <a:gd name="connsiteY1" fmla="*/ 0 h 855677"/>
                <a:gd name="connsiteX2" fmla="*/ 1291904 w 2147582"/>
                <a:gd name="connsiteY2" fmla="*/ 855677 h 855677"/>
                <a:gd name="connsiteX3" fmla="*/ 2147582 w 2147582"/>
                <a:gd name="connsiteY3" fmla="*/ 855677 h 855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47582" h="855677">
                  <a:moveTo>
                    <a:pt x="0" y="0"/>
                  </a:moveTo>
                  <a:lnTo>
                    <a:pt x="436227" y="0"/>
                  </a:lnTo>
                  <a:lnTo>
                    <a:pt x="1291904" y="855677"/>
                  </a:lnTo>
                  <a:lnTo>
                    <a:pt x="2147582" y="855677"/>
                  </a:lnTo>
                </a:path>
              </a:pathLst>
            </a:cu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887523" y="1275127"/>
              <a:ext cx="2130804" cy="1400961"/>
            </a:xfrm>
            <a:custGeom>
              <a:avLst/>
              <a:gdLst>
                <a:gd name="connsiteX0" fmla="*/ 0 w 2130804"/>
                <a:gd name="connsiteY0" fmla="*/ 1400961 h 1400961"/>
                <a:gd name="connsiteX1" fmla="*/ 352338 w 2130804"/>
                <a:gd name="connsiteY1" fmla="*/ 1400961 h 1400961"/>
                <a:gd name="connsiteX2" fmla="*/ 1753299 w 2130804"/>
                <a:gd name="connsiteY2" fmla="*/ 0 h 1400961"/>
                <a:gd name="connsiteX3" fmla="*/ 2130804 w 2130804"/>
                <a:gd name="connsiteY3" fmla="*/ 0 h 140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30804" h="1400961">
                  <a:moveTo>
                    <a:pt x="0" y="1400961"/>
                  </a:moveTo>
                  <a:lnTo>
                    <a:pt x="352338" y="1400961"/>
                  </a:lnTo>
                  <a:lnTo>
                    <a:pt x="1753299" y="0"/>
                  </a:lnTo>
                  <a:lnTo>
                    <a:pt x="2130804" y="0"/>
                  </a:lnTo>
                </a:path>
              </a:pathLst>
            </a:cu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1877226" y="2595440"/>
              <a:ext cx="1014" cy="684893"/>
            </a:xfrm>
            <a:prstGeom prst="line">
              <a:avLst/>
            </a:prstGeom>
            <a:ln w="984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94141" y="1148891"/>
            <a:ext cx="31184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 splitter lets us split up wire bundles</a:t>
            </a:r>
            <a:r>
              <a:rPr lang="mr-IN" sz="2200" dirty="0"/>
              <a:t>…</a:t>
            </a:r>
            <a:endParaRPr lang="en-US" sz="2200" dirty="0"/>
          </a:p>
        </p:txBody>
      </p:sp>
      <p:sp>
        <p:nvSpPr>
          <p:cNvPr id="27" name="TextBox 26"/>
          <p:cNvSpPr txBox="1"/>
          <p:nvPr/>
        </p:nvSpPr>
        <p:spPr>
          <a:xfrm>
            <a:off x="6408295" y="1152602"/>
            <a:ext cx="26178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sz="2200" dirty="0"/>
              <a:t>…</a:t>
            </a:r>
            <a:r>
              <a:rPr lang="en-US" sz="2200" dirty="0"/>
              <a:t>or bundle wires back together.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288917" y="4311942"/>
            <a:ext cx="47185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we can do fun stuff in the middle.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4009938" y="1266738"/>
            <a:ext cx="1399043" cy="2740224"/>
            <a:chOff x="4009938" y="1266738"/>
            <a:chExt cx="1399043" cy="2740224"/>
          </a:xfrm>
        </p:grpSpPr>
        <p:cxnSp>
          <p:nvCxnSpPr>
            <p:cNvPr id="30" name="Straight Connector 29"/>
            <p:cNvCxnSpPr>
              <a:stCxn id="24" idx="3"/>
              <a:endCxn id="7" idx="3"/>
            </p:cNvCxnSpPr>
            <p:nvPr/>
          </p:nvCxnSpPr>
          <p:spPr>
            <a:xfrm>
              <a:off x="4018327" y="1275127"/>
              <a:ext cx="1365487" cy="911424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21" idx="3"/>
              <a:endCxn id="8" idx="3"/>
            </p:cNvCxnSpPr>
            <p:nvPr/>
          </p:nvCxnSpPr>
          <p:spPr>
            <a:xfrm>
              <a:off x="4009938" y="2181138"/>
              <a:ext cx="1399043" cy="96175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22" idx="3"/>
              <a:endCxn id="9" idx="3"/>
            </p:cNvCxnSpPr>
            <p:nvPr/>
          </p:nvCxnSpPr>
          <p:spPr>
            <a:xfrm>
              <a:off x="4026716" y="3151285"/>
              <a:ext cx="1340320" cy="855677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23" idx="3"/>
            </p:cNvCxnSpPr>
            <p:nvPr/>
          </p:nvCxnSpPr>
          <p:spPr>
            <a:xfrm flipV="1">
              <a:off x="4026716" y="1266738"/>
              <a:ext cx="1339426" cy="2734811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368868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 63"/>
          <p:cNvGrpSpPr/>
          <p:nvPr/>
        </p:nvGrpSpPr>
        <p:grpSpPr>
          <a:xfrm flipH="1">
            <a:off x="4766345" y="1280540"/>
            <a:ext cx="3091164" cy="2726422"/>
            <a:chOff x="1087952" y="1427527"/>
            <a:chExt cx="3091164" cy="2726422"/>
          </a:xfrm>
        </p:grpSpPr>
        <p:sp>
          <p:nvSpPr>
            <p:cNvPr id="66" name="Freeform 65"/>
            <p:cNvSpPr/>
            <p:nvPr/>
          </p:nvSpPr>
          <p:spPr>
            <a:xfrm>
              <a:off x="2048312" y="2333538"/>
              <a:ext cx="2114026" cy="629174"/>
            </a:xfrm>
            <a:custGeom>
              <a:avLst/>
              <a:gdLst>
                <a:gd name="connsiteX0" fmla="*/ 0 w 2114026"/>
                <a:gd name="connsiteY0" fmla="*/ 629174 h 629174"/>
                <a:gd name="connsiteX1" fmla="*/ 587229 w 2114026"/>
                <a:gd name="connsiteY1" fmla="*/ 629174 h 629174"/>
                <a:gd name="connsiteX2" fmla="*/ 1216403 w 2114026"/>
                <a:gd name="connsiteY2" fmla="*/ 0 h 629174"/>
                <a:gd name="connsiteX3" fmla="*/ 2114026 w 2114026"/>
                <a:gd name="connsiteY3" fmla="*/ 0 h 629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14026" h="629174">
                  <a:moveTo>
                    <a:pt x="0" y="629174"/>
                  </a:moveTo>
                  <a:lnTo>
                    <a:pt x="587229" y="629174"/>
                  </a:lnTo>
                  <a:lnTo>
                    <a:pt x="1216403" y="0"/>
                  </a:lnTo>
                  <a:lnTo>
                    <a:pt x="2114026" y="0"/>
                  </a:lnTo>
                </a:path>
              </a:pathLst>
            </a:cu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048312" y="3138881"/>
              <a:ext cx="2088859" cy="151002"/>
            </a:xfrm>
            <a:custGeom>
              <a:avLst/>
              <a:gdLst>
                <a:gd name="connsiteX0" fmla="*/ 0 w 2088859"/>
                <a:gd name="connsiteY0" fmla="*/ 0 h 151002"/>
                <a:gd name="connsiteX1" fmla="*/ 612396 w 2088859"/>
                <a:gd name="connsiteY1" fmla="*/ 0 h 151002"/>
                <a:gd name="connsiteX2" fmla="*/ 763398 w 2088859"/>
                <a:gd name="connsiteY2" fmla="*/ 151002 h 151002"/>
                <a:gd name="connsiteX3" fmla="*/ 2088859 w 2088859"/>
                <a:gd name="connsiteY3" fmla="*/ 151002 h 151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88859" h="151002">
                  <a:moveTo>
                    <a:pt x="0" y="0"/>
                  </a:moveTo>
                  <a:lnTo>
                    <a:pt x="612396" y="0"/>
                  </a:lnTo>
                  <a:lnTo>
                    <a:pt x="763398" y="151002"/>
                  </a:lnTo>
                  <a:lnTo>
                    <a:pt x="2088859" y="151002"/>
                  </a:lnTo>
                </a:path>
              </a:pathLst>
            </a:cu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031534" y="3298272"/>
              <a:ext cx="2147582" cy="855677"/>
            </a:xfrm>
            <a:custGeom>
              <a:avLst/>
              <a:gdLst>
                <a:gd name="connsiteX0" fmla="*/ 0 w 2147582"/>
                <a:gd name="connsiteY0" fmla="*/ 0 h 855677"/>
                <a:gd name="connsiteX1" fmla="*/ 436227 w 2147582"/>
                <a:gd name="connsiteY1" fmla="*/ 0 h 855677"/>
                <a:gd name="connsiteX2" fmla="*/ 1291904 w 2147582"/>
                <a:gd name="connsiteY2" fmla="*/ 855677 h 855677"/>
                <a:gd name="connsiteX3" fmla="*/ 2147582 w 2147582"/>
                <a:gd name="connsiteY3" fmla="*/ 855677 h 855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47582" h="855677">
                  <a:moveTo>
                    <a:pt x="0" y="0"/>
                  </a:moveTo>
                  <a:lnTo>
                    <a:pt x="436227" y="0"/>
                  </a:lnTo>
                  <a:lnTo>
                    <a:pt x="1291904" y="855677"/>
                  </a:lnTo>
                  <a:lnTo>
                    <a:pt x="2147582" y="855677"/>
                  </a:lnTo>
                </a:path>
              </a:pathLst>
            </a:cu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039923" y="1427527"/>
              <a:ext cx="2130804" cy="1400961"/>
            </a:xfrm>
            <a:custGeom>
              <a:avLst/>
              <a:gdLst>
                <a:gd name="connsiteX0" fmla="*/ 0 w 2130804"/>
                <a:gd name="connsiteY0" fmla="*/ 1400961 h 1400961"/>
                <a:gd name="connsiteX1" fmla="*/ 352338 w 2130804"/>
                <a:gd name="connsiteY1" fmla="*/ 1400961 h 1400961"/>
                <a:gd name="connsiteX2" fmla="*/ 1753299 w 2130804"/>
                <a:gd name="connsiteY2" fmla="*/ 0 h 1400961"/>
                <a:gd name="connsiteX3" fmla="*/ 2130804 w 2130804"/>
                <a:gd name="connsiteY3" fmla="*/ 0 h 140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30804" h="1400961">
                  <a:moveTo>
                    <a:pt x="0" y="1400961"/>
                  </a:moveTo>
                  <a:lnTo>
                    <a:pt x="352338" y="1400961"/>
                  </a:lnTo>
                  <a:lnTo>
                    <a:pt x="1753299" y="0"/>
                  </a:lnTo>
                  <a:lnTo>
                    <a:pt x="2130804" y="0"/>
                  </a:lnTo>
                </a:path>
              </a:pathLst>
            </a:cu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/>
            <p:cNvCxnSpPr/>
            <p:nvPr/>
          </p:nvCxnSpPr>
          <p:spPr>
            <a:xfrm flipH="1">
              <a:off x="1087952" y="3068947"/>
              <a:ext cx="933615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1139220" y="2796151"/>
              <a:ext cx="523310" cy="543805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1143129" y="2500098"/>
              <a:ext cx="685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/>
                <a:t>4</a:t>
              </a:r>
            </a:p>
          </p:txBody>
        </p:sp>
        <p:cxnSp>
          <p:nvCxnSpPr>
            <p:cNvPr id="73" name="Straight Connector 72"/>
            <p:cNvCxnSpPr/>
            <p:nvPr/>
          </p:nvCxnSpPr>
          <p:spPr>
            <a:xfrm>
              <a:off x="2029626" y="2747840"/>
              <a:ext cx="1014" cy="684893"/>
            </a:xfrm>
            <a:prstGeom prst="line">
              <a:avLst/>
            </a:prstGeom>
            <a:ln w="984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 descr="mage result for pull n peel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24" r="11106" b="26059"/>
          <a:stretch/>
        </p:blipFill>
        <p:spPr bwMode="auto">
          <a:xfrm flipH="1">
            <a:off x="-7887" y="3100353"/>
            <a:ext cx="1683123" cy="1268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i="1" dirty="0"/>
              <a:t>n-</a:t>
            </a:r>
            <a:r>
              <a:rPr lang="en-US" dirty="0"/>
              <a:t>bit register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2"/>
            <a:ext cx="8763000" cy="493056"/>
          </a:xfrm>
        </p:spPr>
        <p:txBody>
          <a:bodyPr/>
          <a:lstStyle/>
          <a:p>
            <a:r>
              <a:rPr lang="en-US" dirty="0"/>
              <a:t>an </a:t>
            </a:r>
            <a:r>
              <a:rPr lang="en-US" i="1" dirty="0"/>
              <a:t>n</a:t>
            </a:r>
            <a:r>
              <a:rPr lang="en-US" dirty="0"/>
              <a:t> bit register is </a:t>
            </a:r>
            <a:r>
              <a:rPr lang="en-US" i="1" dirty="0"/>
              <a:t>n</a:t>
            </a:r>
            <a:r>
              <a:rPr lang="en-US" dirty="0"/>
              <a:t> flip-flops next to each other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dirty="0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74" name="Group 73"/>
          <p:cNvGrpSpPr/>
          <p:nvPr/>
        </p:nvGrpSpPr>
        <p:grpSpPr>
          <a:xfrm>
            <a:off x="772401" y="1321308"/>
            <a:ext cx="3247149" cy="3021397"/>
            <a:chOff x="772401" y="1321308"/>
            <a:chExt cx="3247149" cy="3021397"/>
          </a:xfrm>
        </p:grpSpPr>
        <p:sp>
          <p:nvSpPr>
            <p:cNvPr id="38" name="TextBox 37"/>
            <p:cNvSpPr txBox="1"/>
            <p:nvPr/>
          </p:nvSpPr>
          <p:spPr>
            <a:xfrm>
              <a:off x="772401" y="1321308"/>
              <a:ext cx="16784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>
                  <a:solidFill>
                    <a:srgbClr val="00B0F0"/>
                  </a:solidFill>
                </a:rPr>
                <a:t>write enable</a:t>
              </a:r>
            </a:p>
          </p:txBody>
        </p:sp>
        <p:cxnSp>
          <p:nvCxnSpPr>
            <p:cNvPr id="40" name="Straight Connector 39"/>
            <p:cNvCxnSpPr/>
            <p:nvPr/>
          </p:nvCxnSpPr>
          <p:spPr>
            <a:xfrm flipH="1">
              <a:off x="2621560" y="1562100"/>
              <a:ext cx="1397990" cy="0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Freeform: Shape 36"/>
            <p:cNvSpPr/>
            <p:nvPr/>
          </p:nvSpPr>
          <p:spPr>
            <a:xfrm flipV="1">
              <a:off x="3674378" y="1535320"/>
              <a:ext cx="328039" cy="947810"/>
            </a:xfrm>
            <a:custGeom>
              <a:avLst/>
              <a:gdLst>
                <a:gd name="connsiteX0" fmla="*/ 2269475 w 2269475"/>
                <a:gd name="connsiteY0" fmla="*/ 0 h 1366091"/>
                <a:gd name="connsiteX1" fmla="*/ 2269475 w 2269475"/>
                <a:gd name="connsiteY1" fmla="*/ 374573 h 1366091"/>
                <a:gd name="connsiteX2" fmla="*/ 0 w 2269475"/>
                <a:gd name="connsiteY2" fmla="*/ 1002535 h 1366091"/>
                <a:gd name="connsiteX3" fmla="*/ 0 w 2269475"/>
                <a:gd name="connsiteY3" fmla="*/ 1366091 h 1366091"/>
                <a:gd name="connsiteX4" fmla="*/ 561860 w 2269475"/>
                <a:gd name="connsiteY4" fmla="*/ 1366091 h 1366091"/>
                <a:gd name="connsiteX5" fmla="*/ 1145754 w 2269475"/>
                <a:gd name="connsiteY5" fmla="*/ 958467 h 1366091"/>
                <a:gd name="connsiteX0" fmla="*/ 2269475 w 2269475"/>
                <a:gd name="connsiteY0" fmla="*/ 0 h 1366091"/>
                <a:gd name="connsiteX1" fmla="*/ 2269475 w 2269475"/>
                <a:gd name="connsiteY1" fmla="*/ 374573 h 1366091"/>
                <a:gd name="connsiteX2" fmla="*/ 0 w 2269475"/>
                <a:gd name="connsiteY2" fmla="*/ 1002535 h 1366091"/>
                <a:gd name="connsiteX3" fmla="*/ 0 w 2269475"/>
                <a:gd name="connsiteY3" fmla="*/ 1366091 h 1366091"/>
                <a:gd name="connsiteX4" fmla="*/ 561860 w 2269475"/>
                <a:gd name="connsiteY4" fmla="*/ 1366091 h 1366091"/>
                <a:gd name="connsiteX0" fmla="*/ 2269475 w 2269475"/>
                <a:gd name="connsiteY0" fmla="*/ 0 h 1797898"/>
                <a:gd name="connsiteX1" fmla="*/ 2269475 w 2269475"/>
                <a:gd name="connsiteY1" fmla="*/ 374573 h 1797898"/>
                <a:gd name="connsiteX2" fmla="*/ 0 w 2269475"/>
                <a:gd name="connsiteY2" fmla="*/ 1002535 h 1797898"/>
                <a:gd name="connsiteX3" fmla="*/ 0 w 2269475"/>
                <a:gd name="connsiteY3" fmla="*/ 1366091 h 1797898"/>
                <a:gd name="connsiteX4" fmla="*/ 316327 w 2269475"/>
                <a:gd name="connsiteY4" fmla="*/ 1797898 h 1797898"/>
                <a:gd name="connsiteX0" fmla="*/ 2269475 w 2269475"/>
                <a:gd name="connsiteY0" fmla="*/ 0 h 1366091"/>
                <a:gd name="connsiteX1" fmla="*/ 2269475 w 2269475"/>
                <a:gd name="connsiteY1" fmla="*/ 374573 h 1366091"/>
                <a:gd name="connsiteX2" fmla="*/ 0 w 2269475"/>
                <a:gd name="connsiteY2" fmla="*/ 1002535 h 1366091"/>
                <a:gd name="connsiteX3" fmla="*/ 0 w 2269475"/>
                <a:gd name="connsiteY3" fmla="*/ 1366091 h 1366091"/>
                <a:gd name="connsiteX0" fmla="*/ 2269475 w 2269475"/>
                <a:gd name="connsiteY0" fmla="*/ 0 h 991518"/>
                <a:gd name="connsiteX1" fmla="*/ 0 w 2269475"/>
                <a:gd name="connsiteY1" fmla="*/ 627962 h 991518"/>
                <a:gd name="connsiteX2" fmla="*/ 0 w 2269475"/>
                <a:gd name="connsiteY2" fmla="*/ 991518 h 991518"/>
                <a:gd name="connsiteX0" fmla="*/ 1490541 w 1490541"/>
                <a:gd name="connsiteY0" fmla="*/ 0 h 365837"/>
                <a:gd name="connsiteX1" fmla="*/ 0 w 1490541"/>
                <a:gd name="connsiteY1" fmla="*/ 2281 h 365837"/>
                <a:gd name="connsiteX2" fmla="*/ 0 w 1490541"/>
                <a:gd name="connsiteY2" fmla="*/ 365837 h 365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90541" h="365837">
                  <a:moveTo>
                    <a:pt x="1490541" y="0"/>
                  </a:moveTo>
                  <a:lnTo>
                    <a:pt x="0" y="2281"/>
                  </a:lnTo>
                  <a:lnTo>
                    <a:pt x="0" y="365837"/>
                  </a:lnTo>
                </a:path>
              </a:pathLst>
            </a:custGeom>
            <a:no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36"/>
            <p:cNvSpPr/>
            <p:nvPr/>
          </p:nvSpPr>
          <p:spPr>
            <a:xfrm flipV="1">
              <a:off x="3674378" y="2478498"/>
              <a:ext cx="328039" cy="947810"/>
            </a:xfrm>
            <a:custGeom>
              <a:avLst/>
              <a:gdLst>
                <a:gd name="connsiteX0" fmla="*/ 2269475 w 2269475"/>
                <a:gd name="connsiteY0" fmla="*/ 0 h 1366091"/>
                <a:gd name="connsiteX1" fmla="*/ 2269475 w 2269475"/>
                <a:gd name="connsiteY1" fmla="*/ 374573 h 1366091"/>
                <a:gd name="connsiteX2" fmla="*/ 0 w 2269475"/>
                <a:gd name="connsiteY2" fmla="*/ 1002535 h 1366091"/>
                <a:gd name="connsiteX3" fmla="*/ 0 w 2269475"/>
                <a:gd name="connsiteY3" fmla="*/ 1366091 h 1366091"/>
                <a:gd name="connsiteX4" fmla="*/ 561860 w 2269475"/>
                <a:gd name="connsiteY4" fmla="*/ 1366091 h 1366091"/>
                <a:gd name="connsiteX5" fmla="*/ 1145754 w 2269475"/>
                <a:gd name="connsiteY5" fmla="*/ 958467 h 1366091"/>
                <a:gd name="connsiteX0" fmla="*/ 2269475 w 2269475"/>
                <a:gd name="connsiteY0" fmla="*/ 0 h 1366091"/>
                <a:gd name="connsiteX1" fmla="*/ 2269475 w 2269475"/>
                <a:gd name="connsiteY1" fmla="*/ 374573 h 1366091"/>
                <a:gd name="connsiteX2" fmla="*/ 0 w 2269475"/>
                <a:gd name="connsiteY2" fmla="*/ 1002535 h 1366091"/>
                <a:gd name="connsiteX3" fmla="*/ 0 w 2269475"/>
                <a:gd name="connsiteY3" fmla="*/ 1366091 h 1366091"/>
                <a:gd name="connsiteX4" fmla="*/ 561860 w 2269475"/>
                <a:gd name="connsiteY4" fmla="*/ 1366091 h 1366091"/>
                <a:gd name="connsiteX0" fmla="*/ 2269475 w 2269475"/>
                <a:gd name="connsiteY0" fmla="*/ 0 h 1797898"/>
                <a:gd name="connsiteX1" fmla="*/ 2269475 w 2269475"/>
                <a:gd name="connsiteY1" fmla="*/ 374573 h 1797898"/>
                <a:gd name="connsiteX2" fmla="*/ 0 w 2269475"/>
                <a:gd name="connsiteY2" fmla="*/ 1002535 h 1797898"/>
                <a:gd name="connsiteX3" fmla="*/ 0 w 2269475"/>
                <a:gd name="connsiteY3" fmla="*/ 1366091 h 1797898"/>
                <a:gd name="connsiteX4" fmla="*/ 316327 w 2269475"/>
                <a:gd name="connsiteY4" fmla="*/ 1797898 h 1797898"/>
                <a:gd name="connsiteX0" fmla="*/ 2269475 w 2269475"/>
                <a:gd name="connsiteY0" fmla="*/ 0 h 1366091"/>
                <a:gd name="connsiteX1" fmla="*/ 2269475 w 2269475"/>
                <a:gd name="connsiteY1" fmla="*/ 374573 h 1366091"/>
                <a:gd name="connsiteX2" fmla="*/ 0 w 2269475"/>
                <a:gd name="connsiteY2" fmla="*/ 1002535 h 1366091"/>
                <a:gd name="connsiteX3" fmla="*/ 0 w 2269475"/>
                <a:gd name="connsiteY3" fmla="*/ 1366091 h 1366091"/>
                <a:gd name="connsiteX0" fmla="*/ 2269475 w 2269475"/>
                <a:gd name="connsiteY0" fmla="*/ 0 h 991518"/>
                <a:gd name="connsiteX1" fmla="*/ 0 w 2269475"/>
                <a:gd name="connsiteY1" fmla="*/ 627962 h 991518"/>
                <a:gd name="connsiteX2" fmla="*/ 0 w 2269475"/>
                <a:gd name="connsiteY2" fmla="*/ 991518 h 991518"/>
                <a:gd name="connsiteX0" fmla="*/ 1490541 w 1490541"/>
                <a:gd name="connsiteY0" fmla="*/ 0 h 365837"/>
                <a:gd name="connsiteX1" fmla="*/ 0 w 1490541"/>
                <a:gd name="connsiteY1" fmla="*/ 2281 h 365837"/>
                <a:gd name="connsiteX2" fmla="*/ 0 w 1490541"/>
                <a:gd name="connsiteY2" fmla="*/ 365837 h 365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90541" h="365837">
                  <a:moveTo>
                    <a:pt x="1490541" y="0"/>
                  </a:moveTo>
                  <a:lnTo>
                    <a:pt x="0" y="2281"/>
                  </a:lnTo>
                  <a:lnTo>
                    <a:pt x="0" y="365837"/>
                  </a:lnTo>
                </a:path>
              </a:pathLst>
            </a:custGeom>
            <a:no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36"/>
            <p:cNvSpPr/>
            <p:nvPr/>
          </p:nvSpPr>
          <p:spPr>
            <a:xfrm flipV="1">
              <a:off x="3674378" y="3394895"/>
              <a:ext cx="328039" cy="947810"/>
            </a:xfrm>
            <a:custGeom>
              <a:avLst/>
              <a:gdLst>
                <a:gd name="connsiteX0" fmla="*/ 2269475 w 2269475"/>
                <a:gd name="connsiteY0" fmla="*/ 0 h 1366091"/>
                <a:gd name="connsiteX1" fmla="*/ 2269475 w 2269475"/>
                <a:gd name="connsiteY1" fmla="*/ 374573 h 1366091"/>
                <a:gd name="connsiteX2" fmla="*/ 0 w 2269475"/>
                <a:gd name="connsiteY2" fmla="*/ 1002535 h 1366091"/>
                <a:gd name="connsiteX3" fmla="*/ 0 w 2269475"/>
                <a:gd name="connsiteY3" fmla="*/ 1366091 h 1366091"/>
                <a:gd name="connsiteX4" fmla="*/ 561860 w 2269475"/>
                <a:gd name="connsiteY4" fmla="*/ 1366091 h 1366091"/>
                <a:gd name="connsiteX5" fmla="*/ 1145754 w 2269475"/>
                <a:gd name="connsiteY5" fmla="*/ 958467 h 1366091"/>
                <a:gd name="connsiteX0" fmla="*/ 2269475 w 2269475"/>
                <a:gd name="connsiteY0" fmla="*/ 0 h 1366091"/>
                <a:gd name="connsiteX1" fmla="*/ 2269475 w 2269475"/>
                <a:gd name="connsiteY1" fmla="*/ 374573 h 1366091"/>
                <a:gd name="connsiteX2" fmla="*/ 0 w 2269475"/>
                <a:gd name="connsiteY2" fmla="*/ 1002535 h 1366091"/>
                <a:gd name="connsiteX3" fmla="*/ 0 w 2269475"/>
                <a:gd name="connsiteY3" fmla="*/ 1366091 h 1366091"/>
                <a:gd name="connsiteX4" fmla="*/ 561860 w 2269475"/>
                <a:gd name="connsiteY4" fmla="*/ 1366091 h 1366091"/>
                <a:gd name="connsiteX0" fmla="*/ 2269475 w 2269475"/>
                <a:gd name="connsiteY0" fmla="*/ 0 h 1797898"/>
                <a:gd name="connsiteX1" fmla="*/ 2269475 w 2269475"/>
                <a:gd name="connsiteY1" fmla="*/ 374573 h 1797898"/>
                <a:gd name="connsiteX2" fmla="*/ 0 w 2269475"/>
                <a:gd name="connsiteY2" fmla="*/ 1002535 h 1797898"/>
                <a:gd name="connsiteX3" fmla="*/ 0 w 2269475"/>
                <a:gd name="connsiteY3" fmla="*/ 1366091 h 1797898"/>
                <a:gd name="connsiteX4" fmla="*/ 316327 w 2269475"/>
                <a:gd name="connsiteY4" fmla="*/ 1797898 h 1797898"/>
                <a:gd name="connsiteX0" fmla="*/ 2269475 w 2269475"/>
                <a:gd name="connsiteY0" fmla="*/ 0 h 1366091"/>
                <a:gd name="connsiteX1" fmla="*/ 2269475 w 2269475"/>
                <a:gd name="connsiteY1" fmla="*/ 374573 h 1366091"/>
                <a:gd name="connsiteX2" fmla="*/ 0 w 2269475"/>
                <a:gd name="connsiteY2" fmla="*/ 1002535 h 1366091"/>
                <a:gd name="connsiteX3" fmla="*/ 0 w 2269475"/>
                <a:gd name="connsiteY3" fmla="*/ 1366091 h 1366091"/>
                <a:gd name="connsiteX0" fmla="*/ 2269475 w 2269475"/>
                <a:gd name="connsiteY0" fmla="*/ 0 h 991518"/>
                <a:gd name="connsiteX1" fmla="*/ 0 w 2269475"/>
                <a:gd name="connsiteY1" fmla="*/ 627962 h 991518"/>
                <a:gd name="connsiteX2" fmla="*/ 0 w 2269475"/>
                <a:gd name="connsiteY2" fmla="*/ 991518 h 991518"/>
                <a:gd name="connsiteX0" fmla="*/ 1490541 w 1490541"/>
                <a:gd name="connsiteY0" fmla="*/ 0 h 365837"/>
                <a:gd name="connsiteX1" fmla="*/ 0 w 1490541"/>
                <a:gd name="connsiteY1" fmla="*/ 2281 h 365837"/>
                <a:gd name="connsiteX2" fmla="*/ 0 w 1490541"/>
                <a:gd name="connsiteY2" fmla="*/ 365837 h 365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90541" h="365837">
                  <a:moveTo>
                    <a:pt x="1490541" y="0"/>
                  </a:moveTo>
                  <a:lnTo>
                    <a:pt x="0" y="2281"/>
                  </a:lnTo>
                  <a:lnTo>
                    <a:pt x="0" y="365837"/>
                  </a:lnTo>
                </a:path>
              </a:pathLst>
            </a:custGeom>
            <a:no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3598588" y="1491543"/>
              <a:ext cx="154376" cy="154376"/>
            </a:xfrm>
            <a:prstGeom prst="ellipse">
              <a:avLst/>
            </a:prstGeom>
            <a:no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3598588" y="2406366"/>
              <a:ext cx="154376" cy="154376"/>
            </a:xfrm>
            <a:prstGeom prst="ellipse">
              <a:avLst/>
            </a:prstGeom>
            <a:no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3600387" y="3334625"/>
              <a:ext cx="154376" cy="154376"/>
            </a:xfrm>
            <a:prstGeom prst="ellipse">
              <a:avLst/>
            </a:prstGeom>
            <a:no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750339" y="2331772"/>
            <a:ext cx="1118828" cy="855784"/>
            <a:chOff x="750339" y="2331772"/>
            <a:chExt cx="1118828" cy="855784"/>
          </a:xfrm>
        </p:grpSpPr>
        <p:cxnSp>
          <p:nvCxnSpPr>
            <p:cNvPr id="31" name="Straight Connector 30"/>
            <p:cNvCxnSpPr/>
            <p:nvPr/>
          </p:nvCxnSpPr>
          <p:spPr>
            <a:xfrm flipH="1">
              <a:off x="935552" y="2916547"/>
              <a:ext cx="933615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>
              <a:off x="986820" y="2643751"/>
              <a:ext cx="523310" cy="543805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750339" y="2331772"/>
              <a:ext cx="685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/>
                <a:t>4</a:t>
              </a: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1877226" y="1275127"/>
            <a:ext cx="2149490" cy="2726422"/>
            <a:chOff x="1877226" y="1275127"/>
            <a:chExt cx="2149490" cy="2726422"/>
          </a:xfrm>
        </p:grpSpPr>
        <p:sp>
          <p:nvSpPr>
            <p:cNvPr id="59" name="Freeform 58"/>
            <p:cNvSpPr/>
            <p:nvPr/>
          </p:nvSpPr>
          <p:spPr>
            <a:xfrm>
              <a:off x="1895912" y="2181138"/>
              <a:ext cx="2114026" cy="629174"/>
            </a:xfrm>
            <a:custGeom>
              <a:avLst/>
              <a:gdLst>
                <a:gd name="connsiteX0" fmla="*/ 0 w 2114026"/>
                <a:gd name="connsiteY0" fmla="*/ 629174 h 629174"/>
                <a:gd name="connsiteX1" fmla="*/ 587229 w 2114026"/>
                <a:gd name="connsiteY1" fmla="*/ 629174 h 629174"/>
                <a:gd name="connsiteX2" fmla="*/ 1216403 w 2114026"/>
                <a:gd name="connsiteY2" fmla="*/ 0 h 629174"/>
                <a:gd name="connsiteX3" fmla="*/ 2114026 w 2114026"/>
                <a:gd name="connsiteY3" fmla="*/ 0 h 629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14026" h="629174">
                  <a:moveTo>
                    <a:pt x="0" y="629174"/>
                  </a:moveTo>
                  <a:lnTo>
                    <a:pt x="587229" y="629174"/>
                  </a:lnTo>
                  <a:lnTo>
                    <a:pt x="1216403" y="0"/>
                  </a:lnTo>
                  <a:lnTo>
                    <a:pt x="2114026" y="0"/>
                  </a:lnTo>
                </a:path>
              </a:pathLst>
            </a:cu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1895912" y="2986481"/>
              <a:ext cx="2130804" cy="164804"/>
            </a:xfrm>
            <a:custGeom>
              <a:avLst/>
              <a:gdLst>
                <a:gd name="connsiteX0" fmla="*/ 0 w 2088859"/>
                <a:gd name="connsiteY0" fmla="*/ 0 h 151002"/>
                <a:gd name="connsiteX1" fmla="*/ 612396 w 2088859"/>
                <a:gd name="connsiteY1" fmla="*/ 0 h 151002"/>
                <a:gd name="connsiteX2" fmla="*/ 763398 w 2088859"/>
                <a:gd name="connsiteY2" fmla="*/ 151002 h 151002"/>
                <a:gd name="connsiteX3" fmla="*/ 2088859 w 2088859"/>
                <a:gd name="connsiteY3" fmla="*/ 151002 h 151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88859" h="151002">
                  <a:moveTo>
                    <a:pt x="0" y="0"/>
                  </a:moveTo>
                  <a:lnTo>
                    <a:pt x="612396" y="0"/>
                  </a:lnTo>
                  <a:lnTo>
                    <a:pt x="763398" y="151002"/>
                  </a:lnTo>
                  <a:lnTo>
                    <a:pt x="2088859" y="151002"/>
                  </a:lnTo>
                </a:path>
              </a:pathLst>
            </a:cu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1879134" y="3145872"/>
              <a:ext cx="2147582" cy="855677"/>
            </a:xfrm>
            <a:custGeom>
              <a:avLst/>
              <a:gdLst>
                <a:gd name="connsiteX0" fmla="*/ 0 w 2147582"/>
                <a:gd name="connsiteY0" fmla="*/ 0 h 855677"/>
                <a:gd name="connsiteX1" fmla="*/ 436227 w 2147582"/>
                <a:gd name="connsiteY1" fmla="*/ 0 h 855677"/>
                <a:gd name="connsiteX2" fmla="*/ 1291904 w 2147582"/>
                <a:gd name="connsiteY2" fmla="*/ 855677 h 855677"/>
                <a:gd name="connsiteX3" fmla="*/ 2147582 w 2147582"/>
                <a:gd name="connsiteY3" fmla="*/ 855677 h 855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47582" h="855677">
                  <a:moveTo>
                    <a:pt x="0" y="0"/>
                  </a:moveTo>
                  <a:lnTo>
                    <a:pt x="436227" y="0"/>
                  </a:lnTo>
                  <a:lnTo>
                    <a:pt x="1291904" y="855677"/>
                  </a:lnTo>
                  <a:lnTo>
                    <a:pt x="2147582" y="855677"/>
                  </a:lnTo>
                </a:path>
              </a:pathLst>
            </a:cu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1887523" y="1275127"/>
              <a:ext cx="2130804" cy="1400961"/>
            </a:xfrm>
            <a:custGeom>
              <a:avLst/>
              <a:gdLst>
                <a:gd name="connsiteX0" fmla="*/ 0 w 2130804"/>
                <a:gd name="connsiteY0" fmla="*/ 1400961 h 1400961"/>
                <a:gd name="connsiteX1" fmla="*/ 352338 w 2130804"/>
                <a:gd name="connsiteY1" fmla="*/ 1400961 h 1400961"/>
                <a:gd name="connsiteX2" fmla="*/ 1753299 w 2130804"/>
                <a:gd name="connsiteY2" fmla="*/ 0 h 1400961"/>
                <a:gd name="connsiteX3" fmla="*/ 2130804 w 2130804"/>
                <a:gd name="connsiteY3" fmla="*/ 0 h 140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30804" h="1400961">
                  <a:moveTo>
                    <a:pt x="0" y="1400961"/>
                  </a:moveTo>
                  <a:lnTo>
                    <a:pt x="352338" y="1400961"/>
                  </a:lnTo>
                  <a:lnTo>
                    <a:pt x="1753299" y="0"/>
                  </a:lnTo>
                  <a:lnTo>
                    <a:pt x="2130804" y="0"/>
                  </a:lnTo>
                </a:path>
              </a:pathLst>
            </a:cu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1877226" y="2595440"/>
              <a:ext cx="1014" cy="684893"/>
            </a:xfrm>
            <a:prstGeom prst="line">
              <a:avLst/>
            </a:prstGeom>
            <a:ln w="984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TextBox 64"/>
          <p:cNvSpPr txBox="1"/>
          <p:nvPr/>
        </p:nvSpPr>
        <p:spPr>
          <a:xfrm>
            <a:off x="5366277" y="911901"/>
            <a:ext cx="31184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each flip-flop holds 1 bit of the 4-bit value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001883" y="1028700"/>
            <a:ext cx="779666" cy="762000"/>
            <a:chOff x="3471635" y="1866900"/>
            <a:chExt cx="1481366" cy="1447800"/>
          </a:xfrm>
        </p:grpSpPr>
        <p:grpSp>
          <p:nvGrpSpPr>
            <p:cNvPr id="8" name="Group 7"/>
            <p:cNvGrpSpPr/>
            <p:nvPr/>
          </p:nvGrpSpPr>
          <p:grpSpPr>
            <a:xfrm>
              <a:off x="3505200" y="1866900"/>
              <a:ext cx="1447800" cy="1447800"/>
              <a:chOff x="3962400" y="1333500"/>
              <a:chExt cx="762000" cy="76200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3962400" y="1333500"/>
                <a:ext cx="762000" cy="762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endParaRPr lang="en-US" sz="1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Isosceles Triangle 6"/>
              <p:cNvSpPr/>
              <p:nvPr/>
            </p:nvSpPr>
            <p:spPr>
              <a:xfrm>
                <a:off x="4240554" y="1965620"/>
                <a:ext cx="184874" cy="120316"/>
              </a:xfrm>
              <a:prstGeom prst="triangl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3505199" y="1959713"/>
              <a:ext cx="710258" cy="7602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D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233606" y="1964792"/>
              <a:ext cx="719395" cy="7602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b="1" dirty="0"/>
                <a:t>Q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471635" y="2482171"/>
              <a:ext cx="795538" cy="6432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/>
                <a:t>en</a:t>
              </a:r>
              <a:endParaRPr lang="en-US" sz="1600" b="1" dirty="0"/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2423784" y="4631935"/>
            <a:ext cx="38246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/>
              <a:t>wait what </a:t>
            </a:r>
            <a:r>
              <a:rPr lang="en-US" sz="2200" b="1" i="1" dirty="0"/>
              <a:t>is</a:t>
            </a:r>
            <a:r>
              <a:rPr lang="en-US" sz="2200" i="1" dirty="0"/>
              <a:t> this "</a:t>
            </a:r>
            <a:r>
              <a:rPr lang="en-US" sz="2200" i="1" dirty="0" err="1"/>
              <a:t>en</a:t>
            </a:r>
            <a:r>
              <a:rPr lang="en-US" sz="2200" i="1" dirty="0"/>
              <a:t>" thing</a:t>
            </a:r>
          </a:p>
        </p:txBody>
      </p:sp>
      <p:grpSp>
        <p:nvGrpSpPr>
          <p:cNvPr id="80" name="Group 79"/>
          <p:cNvGrpSpPr/>
          <p:nvPr/>
        </p:nvGrpSpPr>
        <p:grpSpPr>
          <a:xfrm>
            <a:off x="4001883" y="1949265"/>
            <a:ext cx="779666" cy="762000"/>
            <a:chOff x="3471635" y="1866900"/>
            <a:chExt cx="1481366" cy="1447800"/>
          </a:xfrm>
        </p:grpSpPr>
        <p:grpSp>
          <p:nvGrpSpPr>
            <p:cNvPr id="81" name="Group 80"/>
            <p:cNvGrpSpPr/>
            <p:nvPr/>
          </p:nvGrpSpPr>
          <p:grpSpPr>
            <a:xfrm>
              <a:off x="3505200" y="1866900"/>
              <a:ext cx="1447800" cy="1447800"/>
              <a:chOff x="3962400" y="1333500"/>
              <a:chExt cx="762000" cy="762000"/>
            </a:xfrm>
          </p:grpSpPr>
          <p:sp>
            <p:nvSpPr>
              <p:cNvPr id="85" name="Rectangle 84"/>
              <p:cNvSpPr/>
              <p:nvPr/>
            </p:nvSpPr>
            <p:spPr>
              <a:xfrm>
                <a:off x="3962400" y="1333500"/>
                <a:ext cx="762000" cy="762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endParaRPr lang="en-US" sz="1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Isosceles Triangle 6"/>
              <p:cNvSpPr/>
              <p:nvPr/>
            </p:nvSpPr>
            <p:spPr>
              <a:xfrm>
                <a:off x="4240554" y="1965620"/>
                <a:ext cx="184874" cy="120316"/>
              </a:xfrm>
              <a:prstGeom prst="triangl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</p:grpSp>
        <p:sp>
          <p:nvSpPr>
            <p:cNvPr id="82" name="TextBox 81"/>
            <p:cNvSpPr txBox="1"/>
            <p:nvPr/>
          </p:nvSpPr>
          <p:spPr>
            <a:xfrm>
              <a:off x="3505199" y="1959713"/>
              <a:ext cx="710258" cy="7602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D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233606" y="1964792"/>
              <a:ext cx="719395" cy="7602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b="1" dirty="0"/>
                <a:t>Q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3471635" y="2482171"/>
              <a:ext cx="795538" cy="6432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/>
                <a:t>en</a:t>
              </a:r>
              <a:endParaRPr lang="en-US" sz="1600" b="1" dirty="0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4001883" y="2869830"/>
            <a:ext cx="779666" cy="762000"/>
            <a:chOff x="3471635" y="1866900"/>
            <a:chExt cx="1481366" cy="1447800"/>
          </a:xfrm>
        </p:grpSpPr>
        <p:grpSp>
          <p:nvGrpSpPr>
            <p:cNvPr id="88" name="Group 87"/>
            <p:cNvGrpSpPr/>
            <p:nvPr/>
          </p:nvGrpSpPr>
          <p:grpSpPr>
            <a:xfrm>
              <a:off x="3505200" y="1866900"/>
              <a:ext cx="1447800" cy="1447800"/>
              <a:chOff x="3962400" y="1333500"/>
              <a:chExt cx="762000" cy="762000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962400" y="1333500"/>
                <a:ext cx="762000" cy="762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endParaRPr lang="en-US" sz="1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Isosceles Triangle 6"/>
              <p:cNvSpPr/>
              <p:nvPr/>
            </p:nvSpPr>
            <p:spPr>
              <a:xfrm>
                <a:off x="4240554" y="1965620"/>
                <a:ext cx="184874" cy="120316"/>
              </a:xfrm>
              <a:prstGeom prst="triangl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</p:grpSp>
        <p:sp>
          <p:nvSpPr>
            <p:cNvPr id="89" name="TextBox 88"/>
            <p:cNvSpPr txBox="1"/>
            <p:nvPr/>
          </p:nvSpPr>
          <p:spPr>
            <a:xfrm>
              <a:off x="3505199" y="1959713"/>
              <a:ext cx="710258" cy="7602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D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4233606" y="1964792"/>
              <a:ext cx="719395" cy="7602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b="1" dirty="0"/>
                <a:t>Q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3471635" y="2482171"/>
              <a:ext cx="795538" cy="6432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/>
                <a:t>en</a:t>
              </a:r>
              <a:endParaRPr lang="en-US" sz="1600" b="1" dirty="0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4001883" y="3790395"/>
            <a:ext cx="779666" cy="762000"/>
            <a:chOff x="3471635" y="1866900"/>
            <a:chExt cx="1481366" cy="1447800"/>
          </a:xfrm>
        </p:grpSpPr>
        <p:grpSp>
          <p:nvGrpSpPr>
            <p:cNvPr id="95" name="Group 94"/>
            <p:cNvGrpSpPr/>
            <p:nvPr/>
          </p:nvGrpSpPr>
          <p:grpSpPr>
            <a:xfrm>
              <a:off x="3505200" y="1866900"/>
              <a:ext cx="1447800" cy="1447800"/>
              <a:chOff x="3962400" y="1333500"/>
              <a:chExt cx="762000" cy="762000"/>
            </a:xfrm>
          </p:grpSpPr>
          <p:sp>
            <p:nvSpPr>
              <p:cNvPr id="99" name="Rectangle 98"/>
              <p:cNvSpPr/>
              <p:nvPr/>
            </p:nvSpPr>
            <p:spPr>
              <a:xfrm>
                <a:off x="3962400" y="1333500"/>
                <a:ext cx="762000" cy="762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endParaRPr lang="en-US" sz="1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Isosceles Triangle 6"/>
              <p:cNvSpPr/>
              <p:nvPr/>
            </p:nvSpPr>
            <p:spPr>
              <a:xfrm>
                <a:off x="4240554" y="1965620"/>
                <a:ext cx="184874" cy="120316"/>
              </a:xfrm>
              <a:prstGeom prst="triangl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</p:grpSp>
        <p:sp>
          <p:nvSpPr>
            <p:cNvPr id="96" name="TextBox 95"/>
            <p:cNvSpPr txBox="1"/>
            <p:nvPr/>
          </p:nvSpPr>
          <p:spPr>
            <a:xfrm>
              <a:off x="3505199" y="1959713"/>
              <a:ext cx="710258" cy="7602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D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233606" y="1964792"/>
              <a:ext cx="719395" cy="7602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b="1" dirty="0"/>
                <a:t>Q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3471635" y="2482171"/>
              <a:ext cx="795538" cy="6432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/>
                <a:t>en</a:t>
              </a:r>
              <a:endParaRPr lang="en-US" sz="1600" b="1" dirty="0"/>
            </a:p>
          </p:txBody>
        </p:sp>
      </p:grpSp>
      <p:sp>
        <p:nvSpPr>
          <p:cNvPr id="101" name="TextBox 100"/>
          <p:cNvSpPr txBox="1"/>
          <p:nvPr/>
        </p:nvSpPr>
        <p:spPr>
          <a:xfrm>
            <a:off x="6423417" y="3631830"/>
            <a:ext cx="224233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now we have a 4-bit register! </a:t>
            </a:r>
          </a:p>
          <a:p>
            <a:pPr algn="ctr"/>
            <a:r>
              <a:rPr lang="en-US" sz="1600" dirty="0"/>
              <a:t>(see register_4bit.circ)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228096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78" grpId="0"/>
      <p:bldP spid="10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Write Enables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547519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at a time, 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838199"/>
          </a:xfrm>
        </p:spPr>
        <p:txBody>
          <a:bodyPr/>
          <a:lstStyle/>
          <a:p>
            <a:r>
              <a:rPr lang="en-US" dirty="0"/>
              <a:t>let's </a:t>
            </a:r>
            <a:r>
              <a:rPr lang="en-US" i="1" dirty="0"/>
              <a:t>assume</a:t>
            </a:r>
            <a:r>
              <a:rPr lang="en-US" dirty="0"/>
              <a:t> that </a:t>
            </a:r>
            <a:r>
              <a:rPr lang="en-US" b="1" dirty="0"/>
              <a:t>each MIPS instruction takes one clock cycle.*</a:t>
            </a:r>
            <a:endParaRPr lang="en-US" dirty="0"/>
          </a:p>
          <a:p>
            <a:r>
              <a:rPr lang="en-US" dirty="0"/>
              <a:t>in the following code, </a:t>
            </a:r>
            <a:r>
              <a:rPr lang="en-US" b="1" dirty="0"/>
              <a:t>what register</a:t>
            </a:r>
            <a:r>
              <a:rPr lang="en-US" dirty="0"/>
              <a:t> changes on each step?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82854" y="1409700"/>
            <a:ext cx="294503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lw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  t0, x</a:t>
            </a:r>
          </a:p>
          <a:p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s0, s0, t0</a:t>
            </a:r>
          </a:p>
          <a:p>
            <a:r>
              <a:rPr lang="en-US" sz="28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sw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  s0, 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35654" y="1409699"/>
            <a:ext cx="225574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t0</a:t>
            </a:r>
            <a:r>
              <a:rPr lang="en-US" sz="2800" dirty="0">
                <a:ea typeface="Consolas" charset="0"/>
                <a:cs typeface="Consolas" charset="0"/>
              </a:rPr>
              <a:t> changes.</a:t>
            </a:r>
          </a:p>
          <a:p>
            <a:r>
              <a:rPr lang="en-US" sz="2800" b="1" dirty="0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s0</a:t>
            </a:r>
            <a:r>
              <a:rPr lang="en-US" sz="2800" dirty="0">
                <a:ea typeface="Consolas" charset="0"/>
                <a:cs typeface="Consolas" charset="0"/>
              </a:rPr>
              <a:t> changes.</a:t>
            </a:r>
          </a:p>
          <a:p>
            <a:r>
              <a:rPr lang="en-US" sz="2800" i="1" dirty="0">
                <a:solidFill>
                  <a:srgbClr val="FF0000"/>
                </a:solidFill>
                <a:ea typeface="Consolas" charset="0"/>
                <a:cs typeface="Consolas" charset="0"/>
              </a:rPr>
              <a:t>none change.</a:t>
            </a:r>
            <a:endParaRPr lang="en-US" sz="2800" i="1" dirty="0"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5000" y="3020592"/>
            <a:ext cx="502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we have 32 registers, but on each step, </a:t>
            </a:r>
            <a:r>
              <a:rPr lang="en-US" sz="2200" b="1" dirty="0">
                <a:solidFill>
                  <a:srgbClr val="FF0000"/>
                </a:solidFill>
              </a:rPr>
              <a:t>at most one register changes.</a:t>
            </a:r>
            <a:r>
              <a:rPr lang="en-US" sz="2200" dirty="0"/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19F8F36-9104-7F46-B42B-D4DF59136262}"/>
              </a:ext>
            </a:extLst>
          </p:cNvPr>
          <p:cNvSpPr txBox="1"/>
          <p:nvPr/>
        </p:nvSpPr>
        <p:spPr>
          <a:xfrm>
            <a:off x="647700" y="3966416"/>
            <a:ext cx="754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so we have to have some way to </a:t>
            </a:r>
            <a:r>
              <a:rPr lang="en-US" sz="2200" b="1" dirty="0"/>
              <a:t>enable </a:t>
            </a:r>
            <a:r>
              <a:rPr lang="en-US" sz="2200" dirty="0"/>
              <a:t>and </a:t>
            </a:r>
            <a:r>
              <a:rPr lang="en-US" sz="2200" b="1" dirty="0"/>
              <a:t>disable </a:t>
            </a:r>
            <a:r>
              <a:rPr lang="en-US" sz="2200" dirty="0"/>
              <a:t>registers. a way to say "don't write on this clock cycle."</a:t>
            </a:r>
          </a:p>
        </p:txBody>
      </p:sp>
    </p:spTree>
    <p:extLst>
      <p:ext uri="{BB962C8B-B14F-4D97-AF65-F5344CB8AC3E}">
        <p14:creationId xmlns:p14="http://schemas.microsoft.com/office/powerpoint/2010/main" val="9136596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 bldLvl="5"/>
      <p:bldP spid="9" grpId="0"/>
      <p:bldP spid="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EFF93-F53C-BD43-B6AE-6C734736D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a picture, but only when I say so </a:t>
            </a:r>
            <a:r>
              <a:rPr lang="en-US" sz="2000" dirty="0"/>
              <a:t>(animated)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555CE-82F6-C04C-8904-40BC5FD8E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55001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write enable </a:t>
            </a:r>
            <a:r>
              <a:rPr lang="en-US" dirty="0"/>
              <a:t>is like a door on the input of the register.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C2B66D-9370-1641-A497-95E62BDDE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31E654-A13C-2046-9388-367112565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6" name="Freeform: Shape 13">
            <a:extLst>
              <a:ext uri="{FF2B5EF4-FFF2-40B4-BE49-F238E27FC236}">
                <a16:creationId xmlns:a16="http://schemas.microsoft.com/office/drawing/2014/main" id="{7BD5F8CF-8CBA-9B4E-8085-63B4AFAF4A0D}"/>
              </a:ext>
            </a:extLst>
          </p:cNvPr>
          <p:cNvSpPr/>
          <p:nvPr/>
        </p:nvSpPr>
        <p:spPr>
          <a:xfrm flipV="1">
            <a:off x="5074634" y="3285179"/>
            <a:ext cx="1195790" cy="179218"/>
          </a:xfrm>
          <a:custGeom>
            <a:avLst/>
            <a:gdLst>
              <a:gd name="connsiteX0" fmla="*/ 0 w 8747393"/>
              <a:gd name="connsiteY0" fmla="*/ 0 h 1311008"/>
              <a:gd name="connsiteX1" fmla="*/ 1299990 w 8747393"/>
              <a:gd name="connsiteY1" fmla="*/ 0 h 1311008"/>
              <a:gd name="connsiteX2" fmla="*/ 1299990 w 8747393"/>
              <a:gd name="connsiteY2" fmla="*/ 1299991 h 1311008"/>
              <a:gd name="connsiteX3" fmla="*/ 2599981 w 8747393"/>
              <a:gd name="connsiteY3" fmla="*/ 1299991 h 1311008"/>
              <a:gd name="connsiteX4" fmla="*/ 2599981 w 8747393"/>
              <a:gd name="connsiteY4" fmla="*/ 11017 h 1311008"/>
              <a:gd name="connsiteX5" fmla="*/ 3888954 w 8747393"/>
              <a:gd name="connsiteY5" fmla="*/ 11017 h 1311008"/>
              <a:gd name="connsiteX6" fmla="*/ 3888954 w 8747393"/>
              <a:gd name="connsiteY6" fmla="*/ 1311008 h 1311008"/>
              <a:gd name="connsiteX7" fmla="*/ 5199961 w 8747393"/>
              <a:gd name="connsiteY7" fmla="*/ 1311008 h 1311008"/>
              <a:gd name="connsiteX8" fmla="*/ 5199961 w 8747393"/>
              <a:gd name="connsiteY8" fmla="*/ 11017 h 1311008"/>
              <a:gd name="connsiteX9" fmla="*/ 6477918 w 8747393"/>
              <a:gd name="connsiteY9" fmla="*/ 11017 h 1311008"/>
              <a:gd name="connsiteX10" fmla="*/ 6477918 w 8747393"/>
              <a:gd name="connsiteY10" fmla="*/ 1288974 h 1311008"/>
              <a:gd name="connsiteX11" fmla="*/ 7777908 w 8747393"/>
              <a:gd name="connsiteY11" fmla="*/ 1288974 h 1311008"/>
              <a:gd name="connsiteX12" fmla="*/ 7777908 w 8747393"/>
              <a:gd name="connsiteY12" fmla="*/ 22034 h 1311008"/>
              <a:gd name="connsiteX13" fmla="*/ 8747393 w 8747393"/>
              <a:gd name="connsiteY13" fmla="*/ 22034 h 1311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747393" h="1311008">
                <a:moveTo>
                  <a:pt x="0" y="0"/>
                </a:moveTo>
                <a:lnTo>
                  <a:pt x="1299990" y="0"/>
                </a:lnTo>
                <a:lnTo>
                  <a:pt x="1299990" y="1299991"/>
                </a:lnTo>
                <a:lnTo>
                  <a:pt x="2599981" y="1299991"/>
                </a:lnTo>
                <a:lnTo>
                  <a:pt x="2599981" y="11017"/>
                </a:lnTo>
                <a:lnTo>
                  <a:pt x="3888954" y="11017"/>
                </a:lnTo>
                <a:lnTo>
                  <a:pt x="3888954" y="1311008"/>
                </a:lnTo>
                <a:lnTo>
                  <a:pt x="5199961" y="1311008"/>
                </a:lnTo>
                <a:lnTo>
                  <a:pt x="5199961" y="11017"/>
                </a:lnTo>
                <a:lnTo>
                  <a:pt x="6477918" y="11017"/>
                </a:lnTo>
                <a:lnTo>
                  <a:pt x="6477918" y="1288974"/>
                </a:lnTo>
                <a:lnTo>
                  <a:pt x="7777908" y="1288974"/>
                </a:lnTo>
                <a:lnTo>
                  <a:pt x="7777908" y="22034"/>
                </a:lnTo>
                <a:lnTo>
                  <a:pt x="8747393" y="22034"/>
                </a:lnTo>
              </a:path>
            </a:pathLst>
          </a:custGeom>
          <a:noFill/>
          <a:ln w="571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2" descr="mage result for android cat emoji">
            <a:extLst>
              <a:ext uri="{FF2B5EF4-FFF2-40B4-BE49-F238E27FC236}">
                <a16:creationId xmlns:a16="http://schemas.microsoft.com/office/drawing/2014/main" id="{4485E020-4A61-1148-9ED7-2571191450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9410" y="1146728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76900DFD-FFAD-6943-958E-7205303349B9}"/>
              </a:ext>
            </a:extLst>
          </p:cNvPr>
          <p:cNvGrpSpPr/>
          <p:nvPr/>
        </p:nvGrpSpPr>
        <p:grpSpPr>
          <a:xfrm>
            <a:off x="4499906" y="1187951"/>
            <a:ext cx="2362200" cy="1934033"/>
            <a:chOff x="3237781" y="1181100"/>
            <a:chExt cx="2362200" cy="1934033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E0EDC792-7ECD-1349-AC4E-61155EC3D4DF}"/>
                </a:ext>
              </a:extLst>
            </p:cNvPr>
            <p:cNvGrpSpPr/>
            <p:nvPr/>
          </p:nvGrpSpPr>
          <p:grpSpPr>
            <a:xfrm>
              <a:off x="3237781" y="1181100"/>
              <a:ext cx="2362200" cy="1934033"/>
              <a:chOff x="1691384" y="2245663"/>
              <a:chExt cx="2362200" cy="1934033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E11FB89E-1DFE-7B41-880D-BC146FBAB807}"/>
                  </a:ext>
                </a:extLst>
              </p:cNvPr>
              <p:cNvGrpSpPr/>
              <p:nvPr/>
            </p:nvGrpSpPr>
            <p:grpSpPr>
              <a:xfrm>
                <a:off x="2148584" y="2245663"/>
                <a:ext cx="1447803" cy="1453453"/>
                <a:chOff x="3505198" y="1866901"/>
                <a:chExt cx="1447803" cy="1453453"/>
              </a:xfrm>
            </p:grpSpPr>
            <p:grpSp>
              <p:nvGrpSpPr>
                <p:cNvPr id="11" name="Group 10">
                  <a:extLst>
                    <a:ext uri="{FF2B5EF4-FFF2-40B4-BE49-F238E27FC236}">
                      <a16:creationId xmlns:a16="http://schemas.microsoft.com/office/drawing/2014/main" id="{A29BED9C-D791-F84C-A9AC-63F4F63227D8}"/>
                    </a:ext>
                  </a:extLst>
                </p:cNvPr>
                <p:cNvGrpSpPr/>
                <p:nvPr/>
              </p:nvGrpSpPr>
              <p:grpSpPr>
                <a:xfrm>
                  <a:off x="3505198" y="1866901"/>
                  <a:ext cx="1447800" cy="1453453"/>
                  <a:chOff x="3962399" y="1333500"/>
                  <a:chExt cx="762000" cy="764975"/>
                </a:xfrm>
              </p:grpSpPr>
              <p:sp>
                <p:nvSpPr>
                  <p:cNvPr id="14" name="Rectangle 13">
                    <a:extLst>
                      <a:ext uri="{FF2B5EF4-FFF2-40B4-BE49-F238E27FC236}">
                        <a16:creationId xmlns:a16="http://schemas.microsoft.com/office/drawing/2014/main" id="{7A63CF14-CC7B-7648-82B2-5BC8ABBAD0DA}"/>
                      </a:ext>
                    </a:extLst>
                  </p:cNvPr>
                  <p:cNvSpPr/>
                  <p:nvPr/>
                </p:nvSpPr>
                <p:spPr>
                  <a:xfrm>
                    <a:off x="3962399" y="1333500"/>
                    <a:ext cx="762000" cy="762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571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/>
                  <a:p>
                    <a:endParaRPr lang="en-US" sz="2000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" name="Isosceles Triangle 6">
                    <a:extLst>
                      <a:ext uri="{FF2B5EF4-FFF2-40B4-BE49-F238E27FC236}">
                        <a16:creationId xmlns:a16="http://schemas.microsoft.com/office/drawing/2014/main" id="{642EC473-25B9-D04B-99FA-40877D7FF256}"/>
                      </a:ext>
                    </a:extLst>
                  </p:cNvPr>
                  <p:cNvSpPr/>
                  <p:nvPr/>
                </p:nvSpPr>
                <p:spPr>
                  <a:xfrm>
                    <a:off x="4250962" y="1978159"/>
                    <a:ext cx="184874" cy="120316"/>
                  </a:xfrm>
                  <a:prstGeom prst="triangle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32F6066D-E6B3-A24D-900A-BD4F2518285C}"/>
                    </a:ext>
                  </a:extLst>
                </p:cNvPr>
                <p:cNvSpPr txBox="1"/>
                <p:nvPr/>
              </p:nvSpPr>
              <p:spPr>
                <a:xfrm>
                  <a:off x="3505199" y="1959713"/>
                  <a:ext cx="524503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600" b="1" dirty="0"/>
                    <a:t>D</a:t>
                  </a:r>
                </a:p>
              </p:txBody>
            </p:sp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8F174AFC-73D1-7A47-8269-85102A0A5724}"/>
                    </a:ext>
                  </a:extLst>
                </p:cNvPr>
                <p:cNvSpPr txBox="1"/>
                <p:nvPr/>
              </p:nvSpPr>
              <p:spPr>
                <a:xfrm>
                  <a:off x="4418879" y="1964791"/>
                  <a:ext cx="534122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/>
                  <a:r>
                    <a:rPr lang="en-US" sz="3600" b="1" dirty="0"/>
                    <a:t>Q</a:t>
                  </a:r>
                </a:p>
              </p:txBody>
            </p:sp>
          </p:grpSp>
          <p:cxnSp>
            <p:nvCxnSpPr>
              <p:cNvPr id="8" name="Straight Arrow Connector 7">
                <a:extLst>
                  <a:ext uri="{FF2B5EF4-FFF2-40B4-BE49-F238E27FC236}">
                    <a16:creationId xmlns:a16="http://schemas.microsoft.com/office/drawing/2014/main" id="{3EB97CDE-6B6B-A048-A3B7-ACCCD8BC192E}"/>
                  </a:ext>
                </a:extLst>
              </p:cNvPr>
              <p:cNvCxnSpPr/>
              <p:nvPr/>
            </p:nvCxnSpPr>
            <p:spPr>
              <a:xfrm>
                <a:off x="1691384" y="2628900"/>
                <a:ext cx="457200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BEFC9052-E1BD-7947-861F-E71B81574488}"/>
                  </a:ext>
                </a:extLst>
              </p:cNvPr>
              <p:cNvCxnSpPr/>
              <p:nvPr/>
            </p:nvCxnSpPr>
            <p:spPr>
              <a:xfrm>
                <a:off x="3596384" y="2628900"/>
                <a:ext cx="457200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638282FC-90AF-5E43-8CBE-87299DAB49D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64007" y="3722496"/>
                <a:ext cx="0" cy="45720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C50828C9-1396-2942-A7C9-C59791200E83}"/>
                  </a:ext>
                </a:extLst>
              </p:cNvPr>
              <p:cNvCxnSpPr/>
              <p:nvPr/>
            </p:nvCxnSpPr>
            <p:spPr>
              <a:xfrm>
                <a:off x="1691384" y="3286125"/>
                <a:ext cx="457200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5DBA423-63EB-0645-AFFC-A0EEC1931EFC}"/>
                </a:ext>
              </a:extLst>
            </p:cNvPr>
            <p:cNvSpPr txBox="1"/>
            <p:nvPr/>
          </p:nvSpPr>
          <p:spPr>
            <a:xfrm>
              <a:off x="3680288" y="1877080"/>
              <a:ext cx="5966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err="1"/>
                <a:t>en</a:t>
              </a:r>
              <a:endParaRPr lang="en-US" sz="2800" b="1" dirty="0"/>
            </a:p>
          </p:txBody>
        </p:sp>
      </p:grpSp>
      <p:sp>
        <p:nvSpPr>
          <p:cNvPr id="21" name="Rounded Rectangular Callout 20">
            <a:extLst>
              <a:ext uri="{FF2B5EF4-FFF2-40B4-BE49-F238E27FC236}">
                <a16:creationId xmlns:a16="http://schemas.microsoft.com/office/drawing/2014/main" id="{0A382141-8974-4C4A-BB1A-D151366D9B29}"/>
              </a:ext>
            </a:extLst>
          </p:cNvPr>
          <p:cNvSpPr/>
          <p:nvPr/>
        </p:nvSpPr>
        <p:spPr>
          <a:xfrm>
            <a:off x="5074631" y="3868604"/>
            <a:ext cx="1195793" cy="600851"/>
          </a:xfrm>
          <a:prstGeom prst="wedgeRoundRectCallout">
            <a:avLst>
              <a:gd name="adj1" fmla="val -11274"/>
              <a:gd name="adj2" fmla="val -9919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now!!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9243D72-DC49-C64D-BDDB-E6A7DDE7CD5D}"/>
              </a:ext>
            </a:extLst>
          </p:cNvPr>
          <p:cNvSpPr txBox="1"/>
          <p:nvPr/>
        </p:nvSpPr>
        <p:spPr>
          <a:xfrm>
            <a:off x="1661296" y="2677840"/>
            <a:ext cx="29162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when the write enable is 0, </a:t>
            </a:r>
            <a:r>
              <a:rPr lang="en-US" sz="2200" b="1" dirty="0"/>
              <a:t>it ignores the clock, and the value never changes.</a:t>
            </a:r>
            <a:endParaRPr lang="en-US" sz="2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66D1AE7-D80D-A049-9BFF-12457AB421BC}"/>
              </a:ext>
            </a:extLst>
          </p:cNvPr>
          <p:cNvSpPr txBox="1"/>
          <p:nvPr/>
        </p:nvSpPr>
        <p:spPr>
          <a:xfrm>
            <a:off x="1447801" y="4587802"/>
            <a:ext cx="62483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the only way to change its value is when </a:t>
            </a:r>
            <a:r>
              <a:rPr lang="en-US" sz="2200" dirty="0">
                <a:solidFill>
                  <a:srgbClr val="FF0000"/>
                </a:solidFill>
              </a:rPr>
              <a:t>the write enable is 1 </a:t>
            </a:r>
            <a:r>
              <a:rPr lang="en-US" sz="2200" b="1" i="1" dirty="0">
                <a:solidFill>
                  <a:srgbClr val="FF0000"/>
                </a:solidFill>
              </a:rPr>
              <a:t>and</a:t>
            </a:r>
            <a:r>
              <a:rPr lang="en-US" sz="2200" dirty="0">
                <a:solidFill>
                  <a:srgbClr val="FF0000"/>
                </a:solidFill>
              </a:rPr>
              <a:t> the clock has a rising edge.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60D7B72-E4AC-1849-9691-9F0CBDADC37A}"/>
              </a:ext>
            </a:extLst>
          </p:cNvPr>
          <p:cNvSpPr txBox="1"/>
          <p:nvPr/>
        </p:nvSpPr>
        <p:spPr>
          <a:xfrm>
            <a:off x="4140587" y="1960223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0</a:t>
            </a:r>
          </a:p>
        </p:txBody>
      </p:sp>
      <p:sp>
        <p:nvSpPr>
          <p:cNvPr id="25" name="Rounded Rectangular Callout 24">
            <a:extLst>
              <a:ext uri="{FF2B5EF4-FFF2-40B4-BE49-F238E27FC236}">
                <a16:creationId xmlns:a16="http://schemas.microsoft.com/office/drawing/2014/main" id="{86AC78C5-1587-2F42-90F5-66BBFD8F3D22}"/>
              </a:ext>
            </a:extLst>
          </p:cNvPr>
          <p:cNvSpPr/>
          <p:nvPr/>
        </p:nvSpPr>
        <p:spPr>
          <a:xfrm>
            <a:off x="6633506" y="1926253"/>
            <a:ext cx="1195793" cy="600851"/>
          </a:xfrm>
          <a:prstGeom prst="wedgeRoundRectCallout">
            <a:avLst>
              <a:gd name="adj1" fmla="val -110765"/>
              <a:gd name="adj2" fmla="val -2649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huh…?</a:t>
            </a:r>
          </a:p>
        </p:txBody>
      </p:sp>
    </p:spTree>
    <p:extLst>
      <p:ext uri="{BB962C8B-B14F-4D97-AF65-F5344CB8AC3E}">
        <p14:creationId xmlns:p14="http://schemas.microsoft.com/office/powerpoint/2010/main" val="21404708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1" grpId="0" animBg="1"/>
      <p:bldP spid="22" grpId="0"/>
      <p:bldP spid="23" grpId="0"/>
      <p:bldP spid="24" grpId="0"/>
      <p:bldP spid="2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060F9-A96B-AA4D-B305-021EB9830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bigger picture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1D5B2-CFC9-AB4B-A5E3-E988A4D07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95301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write enable </a:t>
            </a:r>
            <a:r>
              <a:rPr lang="en-US" dirty="0"/>
              <a:t>chooses if we </a:t>
            </a:r>
            <a:r>
              <a:rPr lang="en-US" b="1" dirty="0"/>
              <a:t>change</a:t>
            </a:r>
            <a:r>
              <a:rPr lang="en-US" dirty="0"/>
              <a:t> a register's value on each cycle.</a:t>
            </a:r>
            <a:endParaRPr lang="en-US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6C5E14-0936-D148-BC83-B7344D2DE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115933-3E06-EB43-96A5-F02FB1984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8F238233-8262-A147-A90C-526711988356}"/>
              </a:ext>
            </a:extLst>
          </p:cNvPr>
          <p:cNvGrpSpPr/>
          <p:nvPr/>
        </p:nvGrpSpPr>
        <p:grpSpPr>
          <a:xfrm>
            <a:off x="790876" y="2654453"/>
            <a:ext cx="8164789" cy="430887"/>
            <a:chOff x="846943" y="3110953"/>
            <a:chExt cx="8164789" cy="430887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CDAD294-0800-2B4A-B04F-A6F3FE4B44A5}"/>
                </a:ext>
              </a:extLst>
            </p:cNvPr>
            <p:cNvCxnSpPr>
              <a:cxnSpLocks/>
            </p:cNvCxnSpPr>
            <p:nvPr/>
          </p:nvCxnSpPr>
          <p:spPr>
            <a:xfrm>
              <a:off x="846943" y="3112583"/>
              <a:ext cx="8164789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B35AB69-315B-8549-9626-B310AD134A0E}"/>
                </a:ext>
              </a:extLst>
            </p:cNvPr>
            <p:cNvSpPr txBox="1"/>
            <p:nvPr/>
          </p:nvSpPr>
          <p:spPr>
            <a:xfrm>
              <a:off x="898355" y="3110953"/>
              <a:ext cx="109158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i="1" dirty="0"/>
                <a:t>time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DC23CD46-9B6B-4A4B-9FA5-3750D3CCA6B3}"/>
              </a:ext>
            </a:extLst>
          </p:cNvPr>
          <p:cNvGrpSpPr/>
          <p:nvPr/>
        </p:nvGrpSpPr>
        <p:grpSpPr>
          <a:xfrm>
            <a:off x="76200" y="1181100"/>
            <a:ext cx="8813651" cy="461665"/>
            <a:chOff x="132267" y="2579183"/>
            <a:chExt cx="8813651" cy="461665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8A8D80F3-F6BD-F04A-8493-8A029A65B9D5}"/>
                </a:ext>
              </a:extLst>
            </p:cNvPr>
            <p:cNvGrpSpPr/>
            <p:nvPr/>
          </p:nvGrpSpPr>
          <p:grpSpPr>
            <a:xfrm>
              <a:off x="846943" y="2697566"/>
              <a:ext cx="8098975" cy="224900"/>
              <a:chOff x="432923" y="3398698"/>
              <a:chExt cx="8098975" cy="224900"/>
            </a:xfrm>
          </p:grpSpPr>
          <p:sp>
            <p:nvSpPr>
              <p:cNvPr id="13" name="Freeform: Shape 13">
                <a:extLst>
                  <a:ext uri="{FF2B5EF4-FFF2-40B4-BE49-F238E27FC236}">
                    <a16:creationId xmlns:a16="http://schemas.microsoft.com/office/drawing/2014/main" id="{D52E590D-2365-094C-8EBA-E3435FB06C15}"/>
                  </a:ext>
                </a:extLst>
              </p:cNvPr>
              <p:cNvSpPr/>
              <p:nvPr/>
            </p:nvSpPr>
            <p:spPr>
              <a:xfrm>
                <a:off x="432923" y="3398698"/>
                <a:ext cx="1500590" cy="224900"/>
              </a:xfrm>
              <a:custGeom>
                <a:avLst/>
                <a:gdLst>
                  <a:gd name="connsiteX0" fmla="*/ 0 w 8747393"/>
                  <a:gd name="connsiteY0" fmla="*/ 0 h 1311008"/>
                  <a:gd name="connsiteX1" fmla="*/ 1299990 w 8747393"/>
                  <a:gd name="connsiteY1" fmla="*/ 0 h 1311008"/>
                  <a:gd name="connsiteX2" fmla="*/ 1299990 w 8747393"/>
                  <a:gd name="connsiteY2" fmla="*/ 1299991 h 1311008"/>
                  <a:gd name="connsiteX3" fmla="*/ 2599981 w 8747393"/>
                  <a:gd name="connsiteY3" fmla="*/ 1299991 h 1311008"/>
                  <a:gd name="connsiteX4" fmla="*/ 2599981 w 8747393"/>
                  <a:gd name="connsiteY4" fmla="*/ 11017 h 1311008"/>
                  <a:gd name="connsiteX5" fmla="*/ 3888954 w 8747393"/>
                  <a:gd name="connsiteY5" fmla="*/ 11017 h 1311008"/>
                  <a:gd name="connsiteX6" fmla="*/ 3888954 w 8747393"/>
                  <a:gd name="connsiteY6" fmla="*/ 1311008 h 1311008"/>
                  <a:gd name="connsiteX7" fmla="*/ 5199961 w 8747393"/>
                  <a:gd name="connsiteY7" fmla="*/ 1311008 h 1311008"/>
                  <a:gd name="connsiteX8" fmla="*/ 5199961 w 8747393"/>
                  <a:gd name="connsiteY8" fmla="*/ 11017 h 1311008"/>
                  <a:gd name="connsiteX9" fmla="*/ 6477918 w 8747393"/>
                  <a:gd name="connsiteY9" fmla="*/ 11017 h 1311008"/>
                  <a:gd name="connsiteX10" fmla="*/ 6477918 w 8747393"/>
                  <a:gd name="connsiteY10" fmla="*/ 1288974 h 1311008"/>
                  <a:gd name="connsiteX11" fmla="*/ 7777908 w 8747393"/>
                  <a:gd name="connsiteY11" fmla="*/ 1288974 h 1311008"/>
                  <a:gd name="connsiteX12" fmla="*/ 7777908 w 8747393"/>
                  <a:gd name="connsiteY12" fmla="*/ 22034 h 1311008"/>
                  <a:gd name="connsiteX13" fmla="*/ 8747393 w 8747393"/>
                  <a:gd name="connsiteY13" fmla="*/ 22034 h 13110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8747393" h="1311008">
                    <a:moveTo>
                      <a:pt x="0" y="0"/>
                    </a:moveTo>
                    <a:lnTo>
                      <a:pt x="1299990" y="0"/>
                    </a:lnTo>
                    <a:lnTo>
                      <a:pt x="1299990" y="1299991"/>
                    </a:lnTo>
                    <a:lnTo>
                      <a:pt x="2599981" y="1299991"/>
                    </a:lnTo>
                    <a:lnTo>
                      <a:pt x="2599981" y="11017"/>
                    </a:lnTo>
                    <a:lnTo>
                      <a:pt x="3888954" y="11017"/>
                    </a:lnTo>
                    <a:lnTo>
                      <a:pt x="3888954" y="1311008"/>
                    </a:lnTo>
                    <a:lnTo>
                      <a:pt x="5199961" y="1311008"/>
                    </a:lnTo>
                    <a:lnTo>
                      <a:pt x="5199961" y="11017"/>
                    </a:lnTo>
                    <a:lnTo>
                      <a:pt x="6477918" y="11017"/>
                    </a:lnTo>
                    <a:lnTo>
                      <a:pt x="6477918" y="1288974"/>
                    </a:lnTo>
                    <a:lnTo>
                      <a:pt x="7777908" y="1288974"/>
                    </a:lnTo>
                    <a:lnTo>
                      <a:pt x="7777908" y="22034"/>
                    </a:lnTo>
                    <a:lnTo>
                      <a:pt x="8747393" y="22034"/>
                    </a:lnTo>
                  </a:path>
                </a:pathLst>
              </a:custGeom>
              <a:noFill/>
              <a:ln w="571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C6D9F2EA-7933-4D45-B30B-08FF49AF97B1}"/>
                  </a:ext>
                </a:extLst>
              </p:cNvPr>
              <p:cNvSpPr/>
              <p:nvPr/>
            </p:nvSpPr>
            <p:spPr>
              <a:xfrm>
                <a:off x="1752600" y="3398698"/>
                <a:ext cx="1500590" cy="224900"/>
              </a:xfrm>
              <a:custGeom>
                <a:avLst/>
                <a:gdLst>
                  <a:gd name="connsiteX0" fmla="*/ 0 w 8747393"/>
                  <a:gd name="connsiteY0" fmla="*/ 0 h 1311008"/>
                  <a:gd name="connsiteX1" fmla="*/ 1299990 w 8747393"/>
                  <a:gd name="connsiteY1" fmla="*/ 0 h 1311008"/>
                  <a:gd name="connsiteX2" fmla="*/ 1299990 w 8747393"/>
                  <a:gd name="connsiteY2" fmla="*/ 1299991 h 1311008"/>
                  <a:gd name="connsiteX3" fmla="*/ 2599981 w 8747393"/>
                  <a:gd name="connsiteY3" fmla="*/ 1299991 h 1311008"/>
                  <a:gd name="connsiteX4" fmla="*/ 2599981 w 8747393"/>
                  <a:gd name="connsiteY4" fmla="*/ 11017 h 1311008"/>
                  <a:gd name="connsiteX5" fmla="*/ 3888954 w 8747393"/>
                  <a:gd name="connsiteY5" fmla="*/ 11017 h 1311008"/>
                  <a:gd name="connsiteX6" fmla="*/ 3888954 w 8747393"/>
                  <a:gd name="connsiteY6" fmla="*/ 1311008 h 1311008"/>
                  <a:gd name="connsiteX7" fmla="*/ 5199961 w 8747393"/>
                  <a:gd name="connsiteY7" fmla="*/ 1311008 h 1311008"/>
                  <a:gd name="connsiteX8" fmla="*/ 5199961 w 8747393"/>
                  <a:gd name="connsiteY8" fmla="*/ 11017 h 1311008"/>
                  <a:gd name="connsiteX9" fmla="*/ 6477918 w 8747393"/>
                  <a:gd name="connsiteY9" fmla="*/ 11017 h 1311008"/>
                  <a:gd name="connsiteX10" fmla="*/ 6477918 w 8747393"/>
                  <a:gd name="connsiteY10" fmla="*/ 1288974 h 1311008"/>
                  <a:gd name="connsiteX11" fmla="*/ 7777908 w 8747393"/>
                  <a:gd name="connsiteY11" fmla="*/ 1288974 h 1311008"/>
                  <a:gd name="connsiteX12" fmla="*/ 7777908 w 8747393"/>
                  <a:gd name="connsiteY12" fmla="*/ 22034 h 1311008"/>
                  <a:gd name="connsiteX13" fmla="*/ 8747393 w 8747393"/>
                  <a:gd name="connsiteY13" fmla="*/ 22034 h 13110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8747393" h="1311008">
                    <a:moveTo>
                      <a:pt x="0" y="0"/>
                    </a:moveTo>
                    <a:lnTo>
                      <a:pt x="1299990" y="0"/>
                    </a:lnTo>
                    <a:lnTo>
                      <a:pt x="1299990" y="1299991"/>
                    </a:lnTo>
                    <a:lnTo>
                      <a:pt x="2599981" y="1299991"/>
                    </a:lnTo>
                    <a:lnTo>
                      <a:pt x="2599981" y="11017"/>
                    </a:lnTo>
                    <a:lnTo>
                      <a:pt x="3888954" y="11017"/>
                    </a:lnTo>
                    <a:lnTo>
                      <a:pt x="3888954" y="1311008"/>
                    </a:lnTo>
                    <a:lnTo>
                      <a:pt x="5199961" y="1311008"/>
                    </a:lnTo>
                    <a:lnTo>
                      <a:pt x="5199961" y="11017"/>
                    </a:lnTo>
                    <a:lnTo>
                      <a:pt x="6477918" y="11017"/>
                    </a:lnTo>
                    <a:lnTo>
                      <a:pt x="6477918" y="1288974"/>
                    </a:lnTo>
                    <a:lnTo>
                      <a:pt x="7777908" y="1288974"/>
                    </a:lnTo>
                    <a:lnTo>
                      <a:pt x="7777908" y="22034"/>
                    </a:lnTo>
                    <a:lnTo>
                      <a:pt x="8747393" y="22034"/>
                    </a:lnTo>
                  </a:path>
                </a:pathLst>
              </a:custGeom>
              <a:noFill/>
              <a:ln w="571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: Shape 13">
                <a:extLst>
                  <a:ext uri="{FF2B5EF4-FFF2-40B4-BE49-F238E27FC236}">
                    <a16:creationId xmlns:a16="http://schemas.microsoft.com/office/drawing/2014/main" id="{90F1C087-2288-704B-9B30-8F07CCA23A94}"/>
                  </a:ext>
                </a:extLst>
              </p:cNvPr>
              <p:cNvSpPr/>
              <p:nvPr/>
            </p:nvSpPr>
            <p:spPr>
              <a:xfrm>
                <a:off x="3072277" y="3398698"/>
                <a:ext cx="1500590" cy="224900"/>
              </a:xfrm>
              <a:custGeom>
                <a:avLst/>
                <a:gdLst>
                  <a:gd name="connsiteX0" fmla="*/ 0 w 8747393"/>
                  <a:gd name="connsiteY0" fmla="*/ 0 h 1311008"/>
                  <a:gd name="connsiteX1" fmla="*/ 1299990 w 8747393"/>
                  <a:gd name="connsiteY1" fmla="*/ 0 h 1311008"/>
                  <a:gd name="connsiteX2" fmla="*/ 1299990 w 8747393"/>
                  <a:gd name="connsiteY2" fmla="*/ 1299991 h 1311008"/>
                  <a:gd name="connsiteX3" fmla="*/ 2599981 w 8747393"/>
                  <a:gd name="connsiteY3" fmla="*/ 1299991 h 1311008"/>
                  <a:gd name="connsiteX4" fmla="*/ 2599981 w 8747393"/>
                  <a:gd name="connsiteY4" fmla="*/ 11017 h 1311008"/>
                  <a:gd name="connsiteX5" fmla="*/ 3888954 w 8747393"/>
                  <a:gd name="connsiteY5" fmla="*/ 11017 h 1311008"/>
                  <a:gd name="connsiteX6" fmla="*/ 3888954 w 8747393"/>
                  <a:gd name="connsiteY6" fmla="*/ 1311008 h 1311008"/>
                  <a:gd name="connsiteX7" fmla="*/ 5199961 w 8747393"/>
                  <a:gd name="connsiteY7" fmla="*/ 1311008 h 1311008"/>
                  <a:gd name="connsiteX8" fmla="*/ 5199961 w 8747393"/>
                  <a:gd name="connsiteY8" fmla="*/ 11017 h 1311008"/>
                  <a:gd name="connsiteX9" fmla="*/ 6477918 w 8747393"/>
                  <a:gd name="connsiteY9" fmla="*/ 11017 h 1311008"/>
                  <a:gd name="connsiteX10" fmla="*/ 6477918 w 8747393"/>
                  <a:gd name="connsiteY10" fmla="*/ 1288974 h 1311008"/>
                  <a:gd name="connsiteX11" fmla="*/ 7777908 w 8747393"/>
                  <a:gd name="connsiteY11" fmla="*/ 1288974 h 1311008"/>
                  <a:gd name="connsiteX12" fmla="*/ 7777908 w 8747393"/>
                  <a:gd name="connsiteY12" fmla="*/ 22034 h 1311008"/>
                  <a:gd name="connsiteX13" fmla="*/ 8747393 w 8747393"/>
                  <a:gd name="connsiteY13" fmla="*/ 22034 h 13110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8747393" h="1311008">
                    <a:moveTo>
                      <a:pt x="0" y="0"/>
                    </a:moveTo>
                    <a:lnTo>
                      <a:pt x="1299990" y="0"/>
                    </a:lnTo>
                    <a:lnTo>
                      <a:pt x="1299990" y="1299991"/>
                    </a:lnTo>
                    <a:lnTo>
                      <a:pt x="2599981" y="1299991"/>
                    </a:lnTo>
                    <a:lnTo>
                      <a:pt x="2599981" y="11017"/>
                    </a:lnTo>
                    <a:lnTo>
                      <a:pt x="3888954" y="11017"/>
                    </a:lnTo>
                    <a:lnTo>
                      <a:pt x="3888954" y="1311008"/>
                    </a:lnTo>
                    <a:lnTo>
                      <a:pt x="5199961" y="1311008"/>
                    </a:lnTo>
                    <a:lnTo>
                      <a:pt x="5199961" y="11017"/>
                    </a:lnTo>
                    <a:lnTo>
                      <a:pt x="6477918" y="11017"/>
                    </a:lnTo>
                    <a:lnTo>
                      <a:pt x="6477918" y="1288974"/>
                    </a:lnTo>
                    <a:lnTo>
                      <a:pt x="7777908" y="1288974"/>
                    </a:lnTo>
                    <a:lnTo>
                      <a:pt x="7777908" y="22034"/>
                    </a:lnTo>
                    <a:lnTo>
                      <a:pt x="8747393" y="22034"/>
                    </a:lnTo>
                  </a:path>
                </a:pathLst>
              </a:custGeom>
              <a:noFill/>
              <a:ln w="571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: Shape 13">
                <a:extLst>
                  <a:ext uri="{FF2B5EF4-FFF2-40B4-BE49-F238E27FC236}">
                    <a16:creationId xmlns:a16="http://schemas.microsoft.com/office/drawing/2014/main" id="{7A36EE42-6B64-244C-B7E7-F0F39E0FE416}"/>
                  </a:ext>
                </a:extLst>
              </p:cNvPr>
              <p:cNvSpPr/>
              <p:nvPr/>
            </p:nvSpPr>
            <p:spPr>
              <a:xfrm>
                <a:off x="4391954" y="3398698"/>
                <a:ext cx="1500590" cy="224900"/>
              </a:xfrm>
              <a:custGeom>
                <a:avLst/>
                <a:gdLst>
                  <a:gd name="connsiteX0" fmla="*/ 0 w 8747393"/>
                  <a:gd name="connsiteY0" fmla="*/ 0 h 1311008"/>
                  <a:gd name="connsiteX1" fmla="*/ 1299990 w 8747393"/>
                  <a:gd name="connsiteY1" fmla="*/ 0 h 1311008"/>
                  <a:gd name="connsiteX2" fmla="*/ 1299990 w 8747393"/>
                  <a:gd name="connsiteY2" fmla="*/ 1299991 h 1311008"/>
                  <a:gd name="connsiteX3" fmla="*/ 2599981 w 8747393"/>
                  <a:gd name="connsiteY3" fmla="*/ 1299991 h 1311008"/>
                  <a:gd name="connsiteX4" fmla="*/ 2599981 w 8747393"/>
                  <a:gd name="connsiteY4" fmla="*/ 11017 h 1311008"/>
                  <a:gd name="connsiteX5" fmla="*/ 3888954 w 8747393"/>
                  <a:gd name="connsiteY5" fmla="*/ 11017 h 1311008"/>
                  <a:gd name="connsiteX6" fmla="*/ 3888954 w 8747393"/>
                  <a:gd name="connsiteY6" fmla="*/ 1311008 h 1311008"/>
                  <a:gd name="connsiteX7" fmla="*/ 5199961 w 8747393"/>
                  <a:gd name="connsiteY7" fmla="*/ 1311008 h 1311008"/>
                  <a:gd name="connsiteX8" fmla="*/ 5199961 w 8747393"/>
                  <a:gd name="connsiteY8" fmla="*/ 11017 h 1311008"/>
                  <a:gd name="connsiteX9" fmla="*/ 6477918 w 8747393"/>
                  <a:gd name="connsiteY9" fmla="*/ 11017 h 1311008"/>
                  <a:gd name="connsiteX10" fmla="*/ 6477918 w 8747393"/>
                  <a:gd name="connsiteY10" fmla="*/ 1288974 h 1311008"/>
                  <a:gd name="connsiteX11" fmla="*/ 7777908 w 8747393"/>
                  <a:gd name="connsiteY11" fmla="*/ 1288974 h 1311008"/>
                  <a:gd name="connsiteX12" fmla="*/ 7777908 w 8747393"/>
                  <a:gd name="connsiteY12" fmla="*/ 22034 h 1311008"/>
                  <a:gd name="connsiteX13" fmla="*/ 8747393 w 8747393"/>
                  <a:gd name="connsiteY13" fmla="*/ 22034 h 13110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8747393" h="1311008">
                    <a:moveTo>
                      <a:pt x="0" y="0"/>
                    </a:moveTo>
                    <a:lnTo>
                      <a:pt x="1299990" y="0"/>
                    </a:lnTo>
                    <a:lnTo>
                      <a:pt x="1299990" y="1299991"/>
                    </a:lnTo>
                    <a:lnTo>
                      <a:pt x="2599981" y="1299991"/>
                    </a:lnTo>
                    <a:lnTo>
                      <a:pt x="2599981" y="11017"/>
                    </a:lnTo>
                    <a:lnTo>
                      <a:pt x="3888954" y="11017"/>
                    </a:lnTo>
                    <a:lnTo>
                      <a:pt x="3888954" y="1311008"/>
                    </a:lnTo>
                    <a:lnTo>
                      <a:pt x="5199961" y="1311008"/>
                    </a:lnTo>
                    <a:lnTo>
                      <a:pt x="5199961" y="11017"/>
                    </a:lnTo>
                    <a:lnTo>
                      <a:pt x="6477918" y="11017"/>
                    </a:lnTo>
                    <a:lnTo>
                      <a:pt x="6477918" y="1288974"/>
                    </a:lnTo>
                    <a:lnTo>
                      <a:pt x="7777908" y="1288974"/>
                    </a:lnTo>
                    <a:lnTo>
                      <a:pt x="7777908" y="22034"/>
                    </a:lnTo>
                    <a:lnTo>
                      <a:pt x="8747393" y="22034"/>
                    </a:lnTo>
                  </a:path>
                </a:pathLst>
              </a:custGeom>
              <a:noFill/>
              <a:ln w="571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: Shape 13">
                <a:extLst>
                  <a:ext uri="{FF2B5EF4-FFF2-40B4-BE49-F238E27FC236}">
                    <a16:creationId xmlns:a16="http://schemas.microsoft.com/office/drawing/2014/main" id="{6FF23247-6FAA-7A4B-BF69-7C0C9CBD363F}"/>
                  </a:ext>
                </a:extLst>
              </p:cNvPr>
              <p:cNvSpPr/>
              <p:nvPr/>
            </p:nvSpPr>
            <p:spPr>
              <a:xfrm>
                <a:off x="5711631" y="3398698"/>
                <a:ext cx="1500590" cy="224900"/>
              </a:xfrm>
              <a:custGeom>
                <a:avLst/>
                <a:gdLst>
                  <a:gd name="connsiteX0" fmla="*/ 0 w 8747393"/>
                  <a:gd name="connsiteY0" fmla="*/ 0 h 1311008"/>
                  <a:gd name="connsiteX1" fmla="*/ 1299990 w 8747393"/>
                  <a:gd name="connsiteY1" fmla="*/ 0 h 1311008"/>
                  <a:gd name="connsiteX2" fmla="*/ 1299990 w 8747393"/>
                  <a:gd name="connsiteY2" fmla="*/ 1299991 h 1311008"/>
                  <a:gd name="connsiteX3" fmla="*/ 2599981 w 8747393"/>
                  <a:gd name="connsiteY3" fmla="*/ 1299991 h 1311008"/>
                  <a:gd name="connsiteX4" fmla="*/ 2599981 w 8747393"/>
                  <a:gd name="connsiteY4" fmla="*/ 11017 h 1311008"/>
                  <a:gd name="connsiteX5" fmla="*/ 3888954 w 8747393"/>
                  <a:gd name="connsiteY5" fmla="*/ 11017 h 1311008"/>
                  <a:gd name="connsiteX6" fmla="*/ 3888954 w 8747393"/>
                  <a:gd name="connsiteY6" fmla="*/ 1311008 h 1311008"/>
                  <a:gd name="connsiteX7" fmla="*/ 5199961 w 8747393"/>
                  <a:gd name="connsiteY7" fmla="*/ 1311008 h 1311008"/>
                  <a:gd name="connsiteX8" fmla="*/ 5199961 w 8747393"/>
                  <a:gd name="connsiteY8" fmla="*/ 11017 h 1311008"/>
                  <a:gd name="connsiteX9" fmla="*/ 6477918 w 8747393"/>
                  <a:gd name="connsiteY9" fmla="*/ 11017 h 1311008"/>
                  <a:gd name="connsiteX10" fmla="*/ 6477918 w 8747393"/>
                  <a:gd name="connsiteY10" fmla="*/ 1288974 h 1311008"/>
                  <a:gd name="connsiteX11" fmla="*/ 7777908 w 8747393"/>
                  <a:gd name="connsiteY11" fmla="*/ 1288974 h 1311008"/>
                  <a:gd name="connsiteX12" fmla="*/ 7777908 w 8747393"/>
                  <a:gd name="connsiteY12" fmla="*/ 22034 h 1311008"/>
                  <a:gd name="connsiteX13" fmla="*/ 8747393 w 8747393"/>
                  <a:gd name="connsiteY13" fmla="*/ 22034 h 13110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8747393" h="1311008">
                    <a:moveTo>
                      <a:pt x="0" y="0"/>
                    </a:moveTo>
                    <a:lnTo>
                      <a:pt x="1299990" y="0"/>
                    </a:lnTo>
                    <a:lnTo>
                      <a:pt x="1299990" y="1299991"/>
                    </a:lnTo>
                    <a:lnTo>
                      <a:pt x="2599981" y="1299991"/>
                    </a:lnTo>
                    <a:lnTo>
                      <a:pt x="2599981" y="11017"/>
                    </a:lnTo>
                    <a:lnTo>
                      <a:pt x="3888954" y="11017"/>
                    </a:lnTo>
                    <a:lnTo>
                      <a:pt x="3888954" y="1311008"/>
                    </a:lnTo>
                    <a:lnTo>
                      <a:pt x="5199961" y="1311008"/>
                    </a:lnTo>
                    <a:lnTo>
                      <a:pt x="5199961" y="11017"/>
                    </a:lnTo>
                    <a:lnTo>
                      <a:pt x="6477918" y="11017"/>
                    </a:lnTo>
                    <a:lnTo>
                      <a:pt x="6477918" y="1288974"/>
                    </a:lnTo>
                    <a:lnTo>
                      <a:pt x="7777908" y="1288974"/>
                    </a:lnTo>
                    <a:lnTo>
                      <a:pt x="7777908" y="22034"/>
                    </a:lnTo>
                    <a:lnTo>
                      <a:pt x="8747393" y="22034"/>
                    </a:lnTo>
                  </a:path>
                </a:pathLst>
              </a:custGeom>
              <a:noFill/>
              <a:ln w="571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: Shape 13">
                <a:extLst>
                  <a:ext uri="{FF2B5EF4-FFF2-40B4-BE49-F238E27FC236}">
                    <a16:creationId xmlns:a16="http://schemas.microsoft.com/office/drawing/2014/main" id="{78D5B1E4-DFF3-C74A-85DA-28EC2741D81A}"/>
                  </a:ext>
                </a:extLst>
              </p:cNvPr>
              <p:cNvSpPr/>
              <p:nvPr/>
            </p:nvSpPr>
            <p:spPr>
              <a:xfrm>
                <a:off x="7031308" y="3398698"/>
                <a:ext cx="1500590" cy="224900"/>
              </a:xfrm>
              <a:custGeom>
                <a:avLst/>
                <a:gdLst>
                  <a:gd name="connsiteX0" fmla="*/ 0 w 8747393"/>
                  <a:gd name="connsiteY0" fmla="*/ 0 h 1311008"/>
                  <a:gd name="connsiteX1" fmla="*/ 1299990 w 8747393"/>
                  <a:gd name="connsiteY1" fmla="*/ 0 h 1311008"/>
                  <a:gd name="connsiteX2" fmla="*/ 1299990 w 8747393"/>
                  <a:gd name="connsiteY2" fmla="*/ 1299991 h 1311008"/>
                  <a:gd name="connsiteX3" fmla="*/ 2599981 w 8747393"/>
                  <a:gd name="connsiteY3" fmla="*/ 1299991 h 1311008"/>
                  <a:gd name="connsiteX4" fmla="*/ 2599981 w 8747393"/>
                  <a:gd name="connsiteY4" fmla="*/ 11017 h 1311008"/>
                  <a:gd name="connsiteX5" fmla="*/ 3888954 w 8747393"/>
                  <a:gd name="connsiteY5" fmla="*/ 11017 h 1311008"/>
                  <a:gd name="connsiteX6" fmla="*/ 3888954 w 8747393"/>
                  <a:gd name="connsiteY6" fmla="*/ 1311008 h 1311008"/>
                  <a:gd name="connsiteX7" fmla="*/ 5199961 w 8747393"/>
                  <a:gd name="connsiteY7" fmla="*/ 1311008 h 1311008"/>
                  <a:gd name="connsiteX8" fmla="*/ 5199961 w 8747393"/>
                  <a:gd name="connsiteY8" fmla="*/ 11017 h 1311008"/>
                  <a:gd name="connsiteX9" fmla="*/ 6477918 w 8747393"/>
                  <a:gd name="connsiteY9" fmla="*/ 11017 h 1311008"/>
                  <a:gd name="connsiteX10" fmla="*/ 6477918 w 8747393"/>
                  <a:gd name="connsiteY10" fmla="*/ 1288974 h 1311008"/>
                  <a:gd name="connsiteX11" fmla="*/ 7777908 w 8747393"/>
                  <a:gd name="connsiteY11" fmla="*/ 1288974 h 1311008"/>
                  <a:gd name="connsiteX12" fmla="*/ 7777908 w 8747393"/>
                  <a:gd name="connsiteY12" fmla="*/ 22034 h 1311008"/>
                  <a:gd name="connsiteX13" fmla="*/ 8747393 w 8747393"/>
                  <a:gd name="connsiteY13" fmla="*/ 22034 h 13110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8747393" h="1311008">
                    <a:moveTo>
                      <a:pt x="0" y="0"/>
                    </a:moveTo>
                    <a:lnTo>
                      <a:pt x="1299990" y="0"/>
                    </a:lnTo>
                    <a:lnTo>
                      <a:pt x="1299990" y="1299991"/>
                    </a:lnTo>
                    <a:lnTo>
                      <a:pt x="2599981" y="1299991"/>
                    </a:lnTo>
                    <a:lnTo>
                      <a:pt x="2599981" y="11017"/>
                    </a:lnTo>
                    <a:lnTo>
                      <a:pt x="3888954" y="11017"/>
                    </a:lnTo>
                    <a:lnTo>
                      <a:pt x="3888954" y="1311008"/>
                    </a:lnTo>
                    <a:lnTo>
                      <a:pt x="5199961" y="1311008"/>
                    </a:lnTo>
                    <a:lnTo>
                      <a:pt x="5199961" y="11017"/>
                    </a:lnTo>
                    <a:lnTo>
                      <a:pt x="6477918" y="11017"/>
                    </a:lnTo>
                    <a:lnTo>
                      <a:pt x="6477918" y="1288974"/>
                    </a:lnTo>
                    <a:lnTo>
                      <a:pt x="7777908" y="1288974"/>
                    </a:lnTo>
                    <a:lnTo>
                      <a:pt x="7777908" y="22034"/>
                    </a:lnTo>
                    <a:lnTo>
                      <a:pt x="8747393" y="22034"/>
                    </a:lnTo>
                  </a:path>
                </a:pathLst>
              </a:custGeom>
              <a:noFill/>
              <a:ln w="571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5C9AF1D-41F3-D141-A6AA-18EA42FD529C}"/>
                </a:ext>
              </a:extLst>
            </p:cNvPr>
            <p:cNvSpPr txBox="1"/>
            <p:nvPr/>
          </p:nvSpPr>
          <p:spPr>
            <a:xfrm>
              <a:off x="132267" y="2579183"/>
              <a:ext cx="7146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CLK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50405B3-EAF8-A348-A640-037FDFF2B8E9}"/>
              </a:ext>
            </a:extLst>
          </p:cNvPr>
          <p:cNvGrpSpPr/>
          <p:nvPr/>
        </p:nvGrpSpPr>
        <p:grpSpPr>
          <a:xfrm>
            <a:off x="105878" y="1677057"/>
            <a:ext cx="8780887" cy="468956"/>
            <a:chOff x="161945" y="2776836"/>
            <a:chExt cx="8780887" cy="468956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89797B1-1ECC-F54C-AA12-A7F38C488C6D}"/>
                </a:ext>
              </a:extLst>
            </p:cNvPr>
            <p:cNvSpPr txBox="1"/>
            <p:nvPr/>
          </p:nvSpPr>
          <p:spPr>
            <a:xfrm>
              <a:off x="161945" y="2784127"/>
              <a:ext cx="7146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WE</a:t>
              </a:r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02DB1517-D748-EA44-AFFE-9A6F0F25F2CA}"/>
                </a:ext>
              </a:extLst>
            </p:cNvPr>
            <p:cNvSpPr/>
            <p:nvPr/>
          </p:nvSpPr>
          <p:spPr>
            <a:xfrm>
              <a:off x="850392" y="2776836"/>
              <a:ext cx="8092440" cy="322980"/>
            </a:xfrm>
            <a:custGeom>
              <a:avLst/>
              <a:gdLst>
                <a:gd name="connsiteX0" fmla="*/ 0 w 8787384"/>
                <a:gd name="connsiteY0" fmla="*/ 914400 h 923544"/>
                <a:gd name="connsiteX1" fmla="*/ 758952 w 8787384"/>
                <a:gd name="connsiteY1" fmla="*/ 914400 h 923544"/>
                <a:gd name="connsiteX2" fmla="*/ 758952 w 8787384"/>
                <a:gd name="connsiteY2" fmla="*/ 9144 h 923544"/>
                <a:gd name="connsiteX3" fmla="*/ 1197864 w 8787384"/>
                <a:gd name="connsiteY3" fmla="*/ 9144 h 923544"/>
                <a:gd name="connsiteX4" fmla="*/ 1197864 w 8787384"/>
                <a:gd name="connsiteY4" fmla="*/ 923544 h 923544"/>
                <a:gd name="connsiteX5" fmla="*/ 3840480 w 8787384"/>
                <a:gd name="connsiteY5" fmla="*/ 923544 h 923544"/>
                <a:gd name="connsiteX6" fmla="*/ 3840480 w 8787384"/>
                <a:gd name="connsiteY6" fmla="*/ 0 h 923544"/>
                <a:gd name="connsiteX7" fmla="*/ 4306824 w 8787384"/>
                <a:gd name="connsiteY7" fmla="*/ 0 h 923544"/>
                <a:gd name="connsiteX8" fmla="*/ 4306824 w 8787384"/>
                <a:gd name="connsiteY8" fmla="*/ 923544 h 923544"/>
                <a:gd name="connsiteX9" fmla="*/ 5596128 w 8787384"/>
                <a:gd name="connsiteY9" fmla="*/ 923544 h 923544"/>
                <a:gd name="connsiteX10" fmla="*/ 5596128 w 8787384"/>
                <a:gd name="connsiteY10" fmla="*/ 9144 h 923544"/>
                <a:gd name="connsiteX11" fmla="*/ 6044184 w 8787384"/>
                <a:gd name="connsiteY11" fmla="*/ 9144 h 923544"/>
                <a:gd name="connsiteX12" fmla="*/ 6044184 w 8787384"/>
                <a:gd name="connsiteY12" fmla="*/ 923544 h 923544"/>
                <a:gd name="connsiteX13" fmla="*/ 8092440 w 8787384"/>
                <a:gd name="connsiteY13" fmla="*/ 923544 h 923544"/>
                <a:gd name="connsiteX14" fmla="*/ 8787384 w 8787384"/>
                <a:gd name="connsiteY14" fmla="*/ 914400 h 923544"/>
                <a:gd name="connsiteX0" fmla="*/ 0 w 8092440"/>
                <a:gd name="connsiteY0" fmla="*/ 914400 h 923544"/>
                <a:gd name="connsiteX1" fmla="*/ 758952 w 8092440"/>
                <a:gd name="connsiteY1" fmla="*/ 914400 h 923544"/>
                <a:gd name="connsiteX2" fmla="*/ 758952 w 8092440"/>
                <a:gd name="connsiteY2" fmla="*/ 9144 h 923544"/>
                <a:gd name="connsiteX3" fmla="*/ 1197864 w 8092440"/>
                <a:gd name="connsiteY3" fmla="*/ 9144 h 923544"/>
                <a:gd name="connsiteX4" fmla="*/ 1197864 w 8092440"/>
                <a:gd name="connsiteY4" fmla="*/ 923544 h 923544"/>
                <a:gd name="connsiteX5" fmla="*/ 3840480 w 8092440"/>
                <a:gd name="connsiteY5" fmla="*/ 923544 h 923544"/>
                <a:gd name="connsiteX6" fmla="*/ 3840480 w 8092440"/>
                <a:gd name="connsiteY6" fmla="*/ 0 h 923544"/>
                <a:gd name="connsiteX7" fmla="*/ 4306824 w 8092440"/>
                <a:gd name="connsiteY7" fmla="*/ 0 h 923544"/>
                <a:gd name="connsiteX8" fmla="*/ 4306824 w 8092440"/>
                <a:gd name="connsiteY8" fmla="*/ 923544 h 923544"/>
                <a:gd name="connsiteX9" fmla="*/ 5596128 w 8092440"/>
                <a:gd name="connsiteY9" fmla="*/ 923544 h 923544"/>
                <a:gd name="connsiteX10" fmla="*/ 5596128 w 8092440"/>
                <a:gd name="connsiteY10" fmla="*/ 9144 h 923544"/>
                <a:gd name="connsiteX11" fmla="*/ 6044184 w 8092440"/>
                <a:gd name="connsiteY11" fmla="*/ 9144 h 923544"/>
                <a:gd name="connsiteX12" fmla="*/ 6044184 w 8092440"/>
                <a:gd name="connsiteY12" fmla="*/ 923544 h 923544"/>
                <a:gd name="connsiteX13" fmla="*/ 8092440 w 8092440"/>
                <a:gd name="connsiteY13" fmla="*/ 923544 h 923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092440" h="923544">
                  <a:moveTo>
                    <a:pt x="0" y="914400"/>
                  </a:moveTo>
                  <a:lnTo>
                    <a:pt x="758952" y="914400"/>
                  </a:lnTo>
                  <a:lnTo>
                    <a:pt x="758952" y="9144"/>
                  </a:lnTo>
                  <a:lnTo>
                    <a:pt x="1197864" y="9144"/>
                  </a:lnTo>
                  <a:lnTo>
                    <a:pt x="1197864" y="923544"/>
                  </a:lnTo>
                  <a:lnTo>
                    <a:pt x="3840480" y="923544"/>
                  </a:lnTo>
                  <a:lnTo>
                    <a:pt x="3840480" y="0"/>
                  </a:lnTo>
                  <a:lnTo>
                    <a:pt x="4306824" y="0"/>
                  </a:lnTo>
                  <a:lnTo>
                    <a:pt x="4306824" y="923544"/>
                  </a:lnTo>
                  <a:lnTo>
                    <a:pt x="5596128" y="923544"/>
                  </a:lnTo>
                  <a:lnTo>
                    <a:pt x="5596128" y="9144"/>
                  </a:lnTo>
                  <a:lnTo>
                    <a:pt x="6044184" y="9144"/>
                  </a:lnTo>
                  <a:lnTo>
                    <a:pt x="6044184" y="923544"/>
                  </a:lnTo>
                  <a:lnTo>
                    <a:pt x="8092440" y="923544"/>
                  </a:ln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3A524232-7B3B-D14C-AEF1-4454F868966F}"/>
              </a:ext>
            </a:extLst>
          </p:cNvPr>
          <p:cNvGrpSpPr/>
          <p:nvPr/>
        </p:nvGrpSpPr>
        <p:grpSpPr>
          <a:xfrm>
            <a:off x="127214" y="2135447"/>
            <a:ext cx="8759551" cy="461665"/>
            <a:chOff x="183281" y="1558811"/>
            <a:chExt cx="8759551" cy="461665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621BD64-1895-1F4C-B240-B836DABD6634}"/>
                </a:ext>
              </a:extLst>
            </p:cNvPr>
            <p:cNvSpPr txBox="1"/>
            <p:nvPr/>
          </p:nvSpPr>
          <p:spPr>
            <a:xfrm>
              <a:off x="183281" y="1558811"/>
              <a:ext cx="7146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REG</a:t>
              </a:r>
            </a:p>
          </p:txBody>
        </p: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EFE689EB-9673-8543-9F2A-5CE1C5F08C65}"/>
                </a:ext>
              </a:extLst>
            </p:cNvPr>
            <p:cNvGrpSpPr/>
            <p:nvPr/>
          </p:nvGrpSpPr>
          <p:grpSpPr>
            <a:xfrm>
              <a:off x="846942" y="1599777"/>
              <a:ext cx="8095890" cy="379734"/>
              <a:chOff x="846942" y="2290856"/>
              <a:chExt cx="8095890" cy="379734"/>
            </a:xfrm>
          </p:grpSpPr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2A41BB36-82E4-4041-B17B-01370FEEDA5D}"/>
                  </a:ext>
                </a:extLst>
              </p:cNvPr>
              <p:cNvCxnSpPr/>
              <p:nvPr/>
            </p:nvCxnSpPr>
            <p:spPr>
              <a:xfrm flipH="1" flipV="1">
                <a:off x="1743542" y="2290856"/>
                <a:ext cx="170602" cy="3797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3499D515-D048-B744-AB4C-D58DC58334D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43542" y="2290856"/>
                <a:ext cx="170602" cy="3797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E9C38778-EB11-9B49-B63C-E98599166921}"/>
                  </a:ext>
                </a:extLst>
              </p:cNvPr>
              <p:cNvCxnSpPr/>
              <p:nvPr/>
            </p:nvCxnSpPr>
            <p:spPr>
              <a:xfrm flipH="1" flipV="1">
                <a:off x="4811311" y="2290856"/>
                <a:ext cx="170602" cy="3797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0539233F-B7A4-4349-B298-0634B523D57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811311" y="2290856"/>
                <a:ext cx="170602" cy="3797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8FA01477-B51A-CC4B-AC54-721F5CC49F1E}"/>
                  </a:ext>
                </a:extLst>
              </p:cNvPr>
              <p:cNvCxnSpPr/>
              <p:nvPr/>
            </p:nvCxnSpPr>
            <p:spPr>
              <a:xfrm flipH="1" flipV="1">
                <a:off x="6553200" y="2290856"/>
                <a:ext cx="170602" cy="3797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76C31056-FB5E-F943-98CC-E83AB820875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553200" y="2290856"/>
                <a:ext cx="170602" cy="3797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3C1D5E24-F4CE-5A41-9D97-CD358D8BF1B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900843" y="2290856"/>
                <a:ext cx="291504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D5FE4B13-107E-7149-9DD1-6C7B0CFC27C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917415" y="2665728"/>
                <a:ext cx="291504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C1545DE1-20CC-E547-AE8C-2A3AC107123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969818" y="2290856"/>
                <a:ext cx="159092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C2C9B4B6-0055-3D40-A4D9-3B396EF0E8A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978862" y="2665728"/>
                <a:ext cx="159092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0FD3F6D8-02F2-234E-A76F-ED6E01D0211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716256" y="2290856"/>
                <a:ext cx="221399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D5A86529-63EF-574E-A35B-9A88EB6BEAA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728842" y="2665728"/>
                <a:ext cx="221399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DBBFDE7D-5438-7648-BF91-CCC1DC764CD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46942" y="2290856"/>
                <a:ext cx="91018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F2F0CA68-48F4-324F-B6D4-16EA2A807E2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52116" y="2665728"/>
                <a:ext cx="91018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71" name="Picture 2" descr="mage result for android cat emoji">
              <a:extLst>
                <a:ext uri="{FF2B5EF4-FFF2-40B4-BE49-F238E27FC236}">
                  <a16:creationId xmlns:a16="http://schemas.microsoft.com/office/drawing/2014/main" id="{F807D2E3-308F-D14D-ACC5-8BCEAD6F28F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1856" y="1615320"/>
              <a:ext cx="350688" cy="3506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" name="Picture 2" descr="mage result for android cat emoji">
              <a:extLst>
                <a:ext uri="{FF2B5EF4-FFF2-40B4-BE49-F238E27FC236}">
                  <a16:creationId xmlns:a16="http://schemas.microsoft.com/office/drawing/2014/main" id="{2C44A533-3497-9E4E-AD9F-E88B12CE8B7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1908696" y="1615801"/>
              <a:ext cx="350688" cy="3506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2" descr="mage result for android cat emoji">
              <a:extLst>
                <a:ext uri="{FF2B5EF4-FFF2-40B4-BE49-F238E27FC236}">
                  <a16:creationId xmlns:a16="http://schemas.microsoft.com/office/drawing/2014/main" id="{6D95C139-D71A-E14E-967A-A8502172073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4969819" y="1615319"/>
              <a:ext cx="350688" cy="3506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2" descr="mage result for android cat emoji">
              <a:extLst>
                <a:ext uri="{FF2B5EF4-FFF2-40B4-BE49-F238E27FC236}">
                  <a16:creationId xmlns:a16="http://schemas.microsoft.com/office/drawing/2014/main" id="{C3EA7811-2E14-A748-81D9-D949F82A0D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6735912" y="1594836"/>
              <a:ext cx="350688" cy="3506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6" name="TextBox 75">
            <a:extLst>
              <a:ext uri="{FF2B5EF4-FFF2-40B4-BE49-F238E27FC236}">
                <a16:creationId xmlns:a16="http://schemas.microsoft.com/office/drawing/2014/main" id="{FBD86871-B29B-B840-9C92-BAE5D075DD89}"/>
              </a:ext>
            </a:extLst>
          </p:cNvPr>
          <p:cNvSpPr txBox="1"/>
          <p:nvPr/>
        </p:nvSpPr>
        <p:spPr>
          <a:xfrm>
            <a:off x="-117722" y="3192154"/>
            <a:ext cx="93794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because of that, a register with a write enable can remember a value </a:t>
            </a:r>
            <a:r>
              <a:rPr lang="en-US" sz="2200" b="1" dirty="0">
                <a:solidFill>
                  <a:srgbClr val="FF0000"/>
                </a:solidFill>
              </a:rPr>
              <a:t>across multiple clock cycles,</a:t>
            </a:r>
            <a:r>
              <a:rPr lang="en-US" sz="2200" b="1" dirty="0"/>
              <a:t> </a:t>
            </a:r>
            <a:r>
              <a:rPr lang="en-US" sz="2200" dirty="0"/>
              <a:t>instead of just "until the next cycle."</a:t>
            </a:r>
            <a:endParaRPr lang="en-US" sz="2200" b="1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EE09AF8-ED64-D44A-8816-5F32B7E5932F}"/>
              </a:ext>
            </a:extLst>
          </p:cNvPr>
          <p:cNvSpPr txBox="1"/>
          <p:nvPr/>
        </p:nvSpPr>
        <p:spPr>
          <a:xfrm>
            <a:off x="982592" y="4208124"/>
            <a:ext cx="7178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this is really important when you have a complicated circuit with lots of registers (like </a:t>
            </a:r>
            <a:r>
              <a:rPr lang="en-US" sz="2200" dirty="0" err="1"/>
              <a:t>uhhhhhh</a:t>
            </a:r>
            <a:r>
              <a:rPr lang="en-US" sz="2200" dirty="0"/>
              <a:t> a CPU!)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8633240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5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1800" y="1135780"/>
            <a:ext cx="3225018" cy="28201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Logisim's</a:t>
            </a:r>
            <a:r>
              <a:rPr lang="en-US" dirty="0"/>
              <a:t> register component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609599"/>
          </a:xfrm>
        </p:spPr>
        <p:txBody>
          <a:bodyPr/>
          <a:lstStyle/>
          <a:p>
            <a:r>
              <a:rPr lang="en-US" dirty="0"/>
              <a:t>if you place a </a:t>
            </a:r>
            <a:r>
              <a:rPr lang="en-US" b="1" dirty="0"/>
              <a:t>Memory &gt; Register</a:t>
            </a:r>
            <a:r>
              <a:rPr lang="en-US" dirty="0"/>
              <a:t>, you get this: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87895" y="1842083"/>
            <a:ext cx="23450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200" dirty="0"/>
              <a:t>data goes in here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47387" y="1839636"/>
            <a:ext cx="274421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data comes out here</a:t>
            </a:r>
          </a:p>
          <a:p>
            <a:r>
              <a:rPr lang="en-US" sz="2200" dirty="0"/>
              <a:t>(</a:t>
            </a:r>
            <a:r>
              <a:rPr lang="en-US" sz="2200" b="1" dirty="0"/>
              <a:t>always</a:t>
            </a:r>
            <a:r>
              <a:rPr lang="en-US" sz="2200" dirty="0"/>
              <a:t> outputs the</a:t>
            </a:r>
            <a:br>
              <a:rPr lang="en-US" sz="2200" dirty="0"/>
            </a:br>
            <a:r>
              <a:rPr lang="en-US" sz="2200" dirty="0"/>
              <a:t>stored value)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7018" y="2317377"/>
            <a:ext cx="27700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/>
              <a:t>write enable </a:t>
            </a:r>
            <a:r>
              <a:rPr lang="mr-IN" sz="2200" b="1" dirty="0"/>
              <a:t>–</a:t>
            </a:r>
            <a:r>
              <a:rPr lang="en-US" sz="2200" b="1" dirty="0"/>
              <a:t> </a:t>
            </a:r>
            <a:r>
              <a:rPr lang="en-US" sz="2200" dirty="0"/>
              <a:t>if not</a:t>
            </a:r>
          </a:p>
          <a:p>
            <a:pPr algn="r"/>
            <a:r>
              <a:rPr lang="en-US" sz="2200" dirty="0"/>
              <a:t>connected, it's </a:t>
            </a:r>
            <a:r>
              <a:rPr lang="en-US" sz="2200" b="1" dirty="0"/>
              <a:t>always enabled!</a:t>
            </a:r>
            <a:endParaRPr lang="en-US" sz="2200" dirty="0"/>
          </a:p>
        </p:txBody>
      </p:sp>
      <p:sp>
        <p:nvSpPr>
          <p:cNvPr id="12" name="TextBox 11"/>
          <p:cNvSpPr txBox="1"/>
          <p:nvPr/>
        </p:nvSpPr>
        <p:spPr>
          <a:xfrm>
            <a:off x="3438545" y="2987140"/>
            <a:ext cx="9573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200" b="1" dirty="0"/>
              <a:t>clock!</a:t>
            </a:r>
            <a:endParaRPr lang="en-US" sz="22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5029200" y="1104900"/>
            <a:ext cx="3565650" cy="475090"/>
            <a:chOff x="5029200" y="1104900"/>
            <a:chExt cx="3565650" cy="475090"/>
          </a:xfrm>
        </p:grpSpPr>
        <p:sp>
          <p:nvSpPr>
            <p:cNvPr id="10" name="TextBox 9"/>
            <p:cNvSpPr txBox="1"/>
            <p:nvPr/>
          </p:nvSpPr>
          <p:spPr>
            <a:xfrm>
              <a:off x="5470020" y="1104900"/>
              <a:ext cx="312483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/>
                <a:t>the stored value, </a:t>
              </a:r>
              <a:r>
                <a:rPr lang="en-US" sz="2200" b="1" dirty="0"/>
                <a:t>in hex</a:t>
              </a:r>
            </a:p>
          </p:txBody>
        </p:sp>
        <p:cxnSp>
          <p:nvCxnSpPr>
            <p:cNvPr id="14" name="Straight Arrow Connector 13"/>
            <p:cNvCxnSpPr>
              <a:stCxn id="10" idx="1"/>
            </p:cNvCxnSpPr>
            <p:nvPr/>
          </p:nvCxnSpPr>
          <p:spPr>
            <a:xfrm flipH="1">
              <a:off x="5029200" y="1320344"/>
              <a:ext cx="440820" cy="25964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4648200" y="2847930"/>
            <a:ext cx="4262067" cy="1346204"/>
            <a:chOff x="4894796" y="866692"/>
            <a:chExt cx="4262067" cy="1346204"/>
          </a:xfrm>
        </p:grpSpPr>
        <p:sp>
          <p:nvSpPr>
            <p:cNvPr id="23" name="TextBox 22"/>
            <p:cNvSpPr txBox="1"/>
            <p:nvPr/>
          </p:nvSpPr>
          <p:spPr>
            <a:xfrm>
              <a:off x="5470020" y="1104900"/>
              <a:ext cx="368684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/>
                <a:t>don't get confused: the</a:t>
              </a:r>
            </a:p>
            <a:p>
              <a:r>
                <a:rPr lang="en-US" sz="2200" dirty="0">
                  <a:solidFill>
                    <a:srgbClr val="FF0000"/>
                  </a:solidFill>
                </a:rPr>
                <a:t>"</a:t>
              </a:r>
              <a:r>
                <a:rPr lang="en-US" sz="2200" dirty="0" err="1">
                  <a:solidFill>
                    <a:srgbClr val="FF0000"/>
                  </a:solidFill>
                </a:rPr>
                <a:t>en</a:t>
              </a:r>
              <a:r>
                <a:rPr lang="en-US" sz="2200" dirty="0">
                  <a:solidFill>
                    <a:srgbClr val="FF0000"/>
                  </a:solidFill>
                </a:rPr>
                <a:t>" is for the left input,</a:t>
              </a:r>
              <a:br>
                <a:rPr lang="en-US" sz="2200" dirty="0">
                  <a:solidFill>
                    <a:srgbClr val="FF0000"/>
                  </a:solidFill>
                </a:rPr>
              </a:br>
              <a:r>
                <a:rPr lang="en-US" sz="2200" i="1" dirty="0">
                  <a:solidFill>
                    <a:srgbClr val="FF0000"/>
                  </a:solidFill>
                </a:rPr>
                <a:t>not</a:t>
              </a:r>
              <a:r>
                <a:rPr lang="en-US" sz="2200" dirty="0">
                  <a:solidFill>
                    <a:srgbClr val="FF0000"/>
                  </a:solidFill>
                </a:rPr>
                <a:t> the clock on the bottom</a:t>
              </a:r>
            </a:p>
          </p:txBody>
        </p:sp>
        <p:cxnSp>
          <p:nvCxnSpPr>
            <p:cNvPr id="24" name="Straight Arrow Connector 23"/>
            <p:cNvCxnSpPr>
              <a:stCxn id="23" idx="1"/>
            </p:cNvCxnSpPr>
            <p:nvPr/>
          </p:nvCxnSpPr>
          <p:spPr>
            <a:xfrm flipH="1" flipV="1">
              <a:off x="4894796" y="866692"/>
              <a:ext cx="575224" cy="79220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831547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36FD0-F58D-8749-A1B1-A692681C34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OK but what can we do with a register?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BD56B0-7083-5144-936F-DFA237186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C80F6D-0958-984A-B591-B677E5891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877429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31637-0D4E-1043-9A85-9C867DA06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Blinky blinky</a:t>
            </a:r>
            <a:r>
              <a:rPr lang="en-US" sz="2000" dirty="0"/>
              <a:t> (animated)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AF1F5-CE9E-454F-8BCB-BDE50EEB9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495300"/>
          </a:xfrm>
        </p:spPr>
        <p:txBody>
          <a:bodyPr/>
          <a:lstStyle/>
          <a:p>
            <a:r>
              <a:rPr lang="en-US" dirty="0"/>
              <a:t>what if we had a </a:t>
            </a:r>
            <a:r>
              <a:rPr lang="en-US" b="1" dirty="0"/>
              <a:t>register</a:t>
            </a:r>
            <a:r>
              <a:rPr lang="en-US" dirty="0"/>
              <a:t> that stored 1 bit (a</a:t>
            </a:r>
            <a:r>
              <a:rPr lang="en-US" b="1" dirty="0"/>
              <a:t> flip-flop</a:t>
            </a:r>
            <a:r>
              <a:rPr lang="en-US" dirty="0"/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5D04C1-ED95-E44D-88B2-780771A4D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F6C7EE-2A6F-7142-A96A-AA403A70C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29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7A226CA-5A3A-0C46-994F-B49F0A9EC048}"/>
              </a:ext>
            </a:extLst>
          </p:cNvPr>
          <p:cNvGrpSpPr/>
          <p:nvPr/>
        </p:nvGrpSpPr>
        <p:grpSpPr>
          <a:xfrm>
            <a:off x="3532830" y="2095500"/>
            <a:ext cx="1282131" cy="1287133"/>
            <a:chOff x="3505198" y="1866901"/>
            <a:chExt cx="1447803" cy="1453453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B633B9A-B929-2947-8B10-1B2DD52CBD56}"/>
                </a:ext>
              </a:extLst>
            </p:cNvPr>
            <p:cNvGrpSpPr/>
            <p:nvPr/>
          </p:nvGrpSpPr>
          <p:grpSpPr>
            <a:xfrm>
              <a:off x="3505198" y="1866901"/>
              <a:ext cx="1447800" cy="1453453"/>
              <a:chOff x="3962399" y="1333500"/>
              <a:chExt cx="762000" cy="764975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0091159-EA5B-B64D-8141-7B061BDC5C0D}"/>
                  </a:ext>
                </a:extLst>
              </p:cNvPr>
              <p:cNvSpPr/>
              <p:nvPr/>
            </p:nvSpPr>
            <p:spPr>
              <a:xfrm>
                <a:off x="3962399" y="1333500"/>
                <a:ext cx="762000" cy="762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endParaRPr lang="en-US" sz="1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Isosceles Triangle 6">
                <a:extLst>
                  <a:ext uri="{FF2B5EF4-FFF2-40B4-BE49-F238E27FC236}">
                    <a16:creationId xmlns:a16="http://schemas.microsoft.com/office/drawing/2014/main" id="{45DFADF0-CA0A-7C40-8138-D4B6DFCAF7B8}"/>
                  </a:ext>
                </a:extLst>
              </p:cNvPr>
              <p:cNvSpPr/>
              <p:nvPr/>
            </p:nvSpPr>
            <p:spPr>
              <a:xfrm>
                <a:off x="4250962" y="1978159"/>
                <a:ext cx="184874" cy="120316"/>
              </a:xfrm>
              <a:prstGeom prst="triangl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25F6EFC-FCBF-F94D-87CC-16F96802DEB6}"/>
                </a:ext>
              </a:extLst>
            </p:cNvPr>
            <p:cNvSpPr txBox="1"/>
            <p:nvPr/>
          </p:nvSpPr>
          <p:spPr>
            <a:xfrm>
              <a:off x="3505199" y="1959713"/>
              <a:ext cx="550644" cy="6603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/>
                <a:t>D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90F9066-F099-BB4B-8156-3C122521A56A}"/>
                </a:ext>
              </a:extLst>
            </p:cNvPr>
            <p:cNvSpPr txBox="1"/>
            <p:nvPr/>
          </p:nvSpPr>
          <p:spPr>
            <a:xfrm>
              <a:off x="4393306" y="1964793"/>
              <a:ext cx="559695" cy="6603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b="1" dirty="0"/>
                <a:t>Q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3EDB1559-DFE4-1344-98D4-3A387F781A1B}"/>
              </a:ext>
            </a:extLst>
          </p:cNvPr>
          <p:cNvSpPr txBox="1"/>
          <p:nvPr/>
        </p:nvSpPr>
        <p:spPr>
          <a:xfrm>
            <a:off x="3941061" y="2350395"/>
            <a:ext cx="4505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7D78122-17F9-B546-8AAA-71DB586163D9}"/>
              </a:ext>
            </a:extLst>
          </p:cNvPr>
          <p:cNvGrpSpPr/>
          <p:nvPr/>
        </p:nvGrpSpPr>
        <p:grpSpPr>
          <a:xfrm>
            <a:off x="3200400" y="2470078"/>
            <a:ext cx="1946988" cy="1394568"/>
            <a:chOff x="3020370" y="2438444"/>
            <a:chExt cx="1946988" cy="1394568"/>
          </a:xfrm>
        </p:grpSpPr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8B4D5FC5-2A7B-2F4D-B451-8219E8C42D97}"/>
                </a:ext>
              </a:extLst>
            </p:cNvPr>
            <p:cNvSpPr/>
            <p:nvPr/>
          </p:nvSpPr>
          <p:spPr>
            <a:xfrm flipV="1">
              <a:off x="3020370" y="2438444"/>
              <a:ext cx="1946988" cy="1186623"/>
            </a:xfrm>
            <a:custGeom>
              <a:avLst/>
              <a:gdLst>
                <a:gd name="connsiteX0" fmla="*/ 2761861 w 2967135"/>
                <a:gd name="connsiteY0" fmla="*/ 643813 h 643813"/>
                <a:gd name="connsiteX1" fmla="*/ 2967135 w 2967135"/>
                <a:gd name="connsiteY1" fmla="*/ 643813 h 643813"/>
                <a:gd name="connsiteX2" fmla="*/ 2967135 w 2967135"/>
                <a:gd name="connsiteY2" fmla="*/ 0 h 643813"/>
                <a:gd name="connsiteX3" fmla="*/ 0 w 2967135"/>
                <a:gd name="connsiteY3" fmla="*/ 0 h 643813"/>
                <a:gd name="connsiteX4" fmla="*/ 0 w 2967135"/>
                <a:gd name="connsiteY4" fmla="*/ 233266 h 643813"/>
                <a:gd name="connsiteX5" fmla="*/ 0 w 2967135"/>
                <a:gd name="connsiteY5" fmla="*/ 643813 h 643813"/>
                <a:gd name="connsiteX6" fmla="*/ 298580 w 2967135"/>
                <a:gd name="connsiteY6" fmla="*/ 643813 h 643813"/>
                <a:gd name="connsiteX0" fmla="*/ 2761861 w 2967135"/>
                <a:gd name="connsiteY0" fmla="*/ 643813 h 643813"/>
                <a:gd name="connsiteX1" fmla="*/ 2967135 w 2967135"/>
                <a:gd name="connsiteY1" fmla="*/ 643813 h 643813"/>
                <a:gd name="connsiteX2" fmla="*/ 2967135 w 2967135"/>
                <a:gd name="connsiteY2" fmla="*/ 0 h 643813"/>
                <a:gd name="connsiteX3" fmla="*/ 0 w 2967135"/>
                <a:gd name="connsiteY3" fmla="*/ 0 h 643813"/>
                <a:gd name="connsiteX4" fmla="*/ 0 w 2967135"/>
                <a:gd name="connsiteY4" fmla="*/ 233266 h 643813"/>
                <a:gd name="connsiteX5" fmla="*/ 0 w 2967135"/>
                <a:gd name="connsiteY5" fmla="*/ 643813 h 643813"/>
                <a:gd name="connsiteX6" fmla="*/ 525994 w 2967135"/>
                <a:gd name="connsiteY6" fmla="*/ 643813 h 643813"/>
                <a:gd name="connsiteX0" fmla="*/ 2432837 w 2967135"/>
                <a:gd name="connsiteY0" fmla="*/ 643813 h 643813"/>
                <a:gd name="connsiteX1" fmla="*/ 2967135 w 2967135"/>
                <a:gd name="connsiteY1" fmla="*/ 643813 h 643813"/>
                <a:gd name="connsiteX2" fmla="*/ 2967135 w 2967135"/>
                <a:gd name="connsiteY2" fmla="*/ 0 h 643813"/>
                <a:gd name="connsiteX3" fmla="*/ 0 w 2967135"/>
                <a:gd name="connsiteY3" fmla="*/ 0 h 643813"/>
                <a:gd name="connsiteX4" fmla="*/ 0 w 2967135"/>
                <a:gd name="connsiteY4" fmla="*/ 233266 h 643813"/>
                <a:gd name="connsiteX5" fmla="*/ 0 w 2967135"/>
                <a:gd name="connsiteY5" fmla="*/ 643813 h 643813"/>
                <a:gd name="connsiteX6" fmla="*/ 525994 w 2967135"/>
                <a:gd name="connsiteY6" fmla="*/ 643813 h 643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67135" h="643813">
                  <a:moveTo>
                    <a:pt x="2432837" y="643813"/>
                  </a:moveTo>
                  <a:lnTo>
                    <a:pt x="2967135" y="643813"/>
                  </a:lnTo>
                  <a:lnTo>
                    <a:pt x="2967135" y="0"/>
                  </a:lnTo>
                  <a:lnTo>
                    <a:pt x="0" y="0"/>
                  </a:lnTo>
                  <a:lnTo>
                    <a:pt x="0" y="233266"/>
                  </a:lnTo>
                  <a:lnTo>
                    <a:pt x="0" y="643813"/>
                  </a:lnTo>
                  <a:lnTo>
                    <a:pt x="525994" y="643813"/>
                  </a:lnTo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14340E81-808A-E24A-B07B-02089F34840D}"/>
                </a:ext>
              </a:extLst>
            </p:cNvPr>
            <p:cNvGrpSpPr/>
            <p:nvPr/>
          </p:nvGrpSpPr>
          <p:grpSpPr>
            <a:xfrm rot="10800000">
              <a:off x="3570020" y="3434749"/>
              <a:ext cx="868824" cy="398263"/>
              <a:chOff x="5144217" y="540823"/>
              <a:chExt cx="868824" cy="398263"/>
            </a:xfrm>
            <a:solidFill>
              <a:schemeClr val="bg2"/>
            </a:solidFill>
          </p:grpSpPr>
          <p:sp>
            <p:nvSpPr>
              <p:cNvPr id="18" name="Isosceles Triangle 9">
                <a:extLst>
                  <a:ext uri="{FF2B5EF4-FFF2-40B4-BE49-F238E27FC236}">
                    <a16:creationId xmlns:a16="http://schemas.microsoft.com/office/drawing/2014/main" id="{99D7AA93-286B-124C-83B5-A1C50A97C942}"/>
                  </a:ext>
                </a:extLst>
              </p:cNvPr>
              <p:cNvSpPr/>
              <p:nvPr/>
            </p:nvSpPr>
            <p:spPr>
              <a:xfrm rot="5400000">
                <a:off x="5243770" y="441270"/>
                <a:ext cx="398263" cy="597369"/>
              </a:xfrm>
              <a:prstGeom prst="triangle">
                <a:avLst/>
              </a:prstGeom>
              <a:solidFill>
                <a:schemeClr val="bg2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10A16A64-4F4E-6148-9456-21BEDA6F1F26}"/>
                  </a:ext>
                </a:extLst>
              </p:cNvPr>
              <p:cNvSpPr/>
              <p:nvPr/>
            </p:nvSpPr>
            <p:spPr>
              <a:xfrm>
                <a:off x="5741586" y="604227"/>
                <a:ext cx="271455" cy="271455"/>
              </a:xfrm>
              <a:prstGeom prst="ellipse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A20F70C2-E331-B54A-A38F-607260FC0493}"/>
              </a:ext>
            </a:extLst>
          </p:cNvPr>
          <p:cNvSpPr txBox="1"/>
          <p:nvPr/>
        </p:nvSpPr>
        <p:spPr>
          <a:xfrm>
            <a:off x="3941061" y="2350395"/>
            <a:ext cx="450590" cy="769441"/>
          </a:xfrm>
          <a:prstGeom prst="rect">
            <a:avLst/>
          </a:prstGeom>
          <a:solidFill>
            <a:srgbClr val="DCE7F3"/>
          </a:solidFill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EE617E1-40C8-0742-AAA2-B3BCDB2A5018}"/>
              </a:ext>
            </a:extLst>
          </p:cNvPr>
          <p:cNvGrpSpPr/>
          <p:nvPr/>
        </p:nvGrpSpPr>
        <p:grpSpPr>
          <a:xfrm>
            <a:off x="5033085" y="2095500"/>
            <a:ext cx="1485605" cy="699860"/>
            <a:chOff x="5033085" y="2602605"/>
            <a:chExt cx="1485605" cy="699860"/>
          </a:xfrm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498A611A-B6AC-AF49-803C-D3C0D9778018}"/>
                </a:ext>
              </a:extLst>
            </p:cNvPr>
            <p:cNvCxnSpPr>
              <a:cxnSpLocks/>
            </p:cNvCxnSpPr>
            <p:nvPr/>
          </p:nvCxnSpPr>
          <p:spPr>
            <a:xfrm>
              <a:off x="5143500" y="2977184"/>
              <a:ext cx="67533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EB9E5A3F-371A-1C4B-9242-C48A46D0FA37}"/>
                </a:ext>
              </a:extLst>
            </p:cNvPr>
            <p:cNvSpPr/>
            <p:nvPr/>
          </p:nvSpPr>
          <p:spPr>
            <a:xfrm>
              <a:off x="5033085" y="2862884"/>
              <a:ext cx="228600" cy="2286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07E9A014-3ACD-7A4C-8228-CDA807C79C0B}"/>
                </a:ext>
              </a:extLst>
            </p:cNvPr>
            <p:cNvSpPr/>
            <p:nvPr/>
          </p:nvSpPr>
          <p:spPr>
            <a:xfrm>
              <a:off x="5818830" y="2602605"/>
              <a:ext cx="699860" cy="699860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Oval 38">
            <a:extLst>
              <a:ext uri="{FF2B5EF4-FFF2-40B4-BE49-F238E27FC236}">
                <a16:creationId xmlns:a16="http://schemas.microsoft.com/office/drawing/2014/main" id="{D344E78A-9DF8-9140-8189-4612C9AF9147}"/>
              </a:ext>
            </a:extLst>
          </p:cNvPr>
          <p:cNvSpPr/>
          <p:nvPr/>
        </p:nvSpPr>
        <p:spPr>
          <a:xfrm>
            <a:off x="5818830" y="2095500"/>
            <a:ext cx="699860" cy="699860"/>
          </a:xfrm>
          <a:prstGeom prst="ellipse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DBEF36B-B547-844F-BAD2-905A4A09664D}"/>
              </a:ext>
            </a:extLst>
          </p:cNvPr>
          <p:cNvSpPr txBox="1"/>
          <p:nvPr/>
        </p:nvSpPr>
        <p:spPr>
          <a:xfrm>
            <a:off x="152400" y="1072793"/>
            <a:ext cx="38938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and we had a </a:t>
            </a:r>
            <a:r>
              <a:rPr lang="en-US" sz="2200" b="1" dirty="0"/>
              <a:t>NOT gate </a:t>
            </a:r>
            <a:r>
              <a:rPr lang="en-US" sz="2200" dirty="0"/>
              <a:t>hooked up in a loop like this…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C8BA33F-42A5-444E-8302-D6485C183927}"/>
              </a:ext>
            </a:extLst>
          </p:cNvPr>
          <p:cNvSpPr txBox="1"/>
          <p:nvPr/>
        </p:nvSpPr>
        <p:spPr>
          <a:xfrm>
            <a:off x="5261685" y="1072793"/>
            <a:ext cx="35372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and we had a </a:t>
            </a:r>
            <a:r>
              <a:rPr lang="en-US" sz="2200" b="1" dirty="0"/>
              <a:t>light </a:t>
            </a:r>
            <a:r>
              <a:rPr lang="en-US" sz="2200" dirty="0"/>
              <a:t>hooked up to the register output…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ACE8DEA-5091-2141-90E7-31C9A1AEE569}"/>
              </a:ext>
            </a:extLst>
          </p:cNvPr>
          <p:cNvSpPr txBox="1"/>
          <p:nvPr/>
        </p:nvSpPr>
        <p:spPr>
          <a:xfrm>
            <a:off x="91143" y="4209132"/>
            <a:ext cx="344168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and we </a:t>
            </a:r>
            <a:r>
              <a:rPr lang="en-US" sz="2200" b="1" dirty="0"/>
              <a:t>tick the clock? </a:t>
            </a:r>
            <a:r>
              <a:rPr lang="en-US" sz="1200" dirty="0"/>
              <a:t>(assuming the register is always enabled)</a:t>
            </a:r>
            <a:endParaRPr lang="en-US" sz="22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06F6091-9422-1848-9709-62BEBD1D4EAE}"/>
              </a:ext>
            </a:extLst>
          </p:cNvPr>
          <p:cNvSpPr txBox="1"/>
          <p:nvPr/>
        </p:nvSpPr>
        <p:spPr>
          <a:xfrm>
            <a:off x="4920937" y="4130376"/>
            <a:ext cx="3499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we get a </a:t>
            </a:r>
            <a:r>
              <a:rPr lang="en-US" sz="2200" b="1" dirty="0"/>
              <a:t>blinky. </a:t>
            </a:r>
            <a:r>
              <a:rPr lang="en-US" sz="2200" dirty="0"/>
              <a:t>it's the "hello world" of hardware.</a:t>
            </a:r>
          </a:p>
        </p:txBody>
      </p:sp>
    </p:spTree>
    <p:extLst>
      <p:ext uri="{BB962C8B-B14F-4D97-AF65-F5344CB8AC3E}">
        <p14:creationId xmlns:p14="http://schemas.microsoft.com/office/powerpoint/2010/main" val="802099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 animBg="1"/>
      <p:bldP spid="34" grpId="1" animBg="1"/>
      <p:bldP spid="34" grpId="2" animBg="1"/>
      <p:bldP spid="34" grpId="3" animBg="1"/>
      <p:bldP spid="39" grpId="0" animBg="1"/>
      <p:bldP spid="39" grpId="1" animBg="1"/>
      <p:bldP spid="39" grpId="2" animBg="1"/>
      <p:bldP spid="39" grpId="3" animBg="1"/>
      <p:bldP spid="40" grpId="0"/>
      <p:bldP spid="41" grpId="0"/>
      <p:bldP spid="42" grpId="0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3ACD4-B389-B34B-BC44-C79C5FE1B0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Combinational Logic</a:t>
            </a:r>
            <a:br>
              <a:rPr lang="en-US" dirty="0"/>
            </a:br>
            <a:r>
              <a:rPr lang="en-US" sz="2400" dirty="0"/>
              <a:t>Or "combinatorial," both are used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AFC277-ED5D-A443-AF49-CB42E4B34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751E70-E115-1B43-B9E6-38800DB25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41484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26A1E-0DA8-484A-AABD-086D00D33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Wait, why does this work?</a:t>
            </a:r>
            <a:r>
              <a:rPr lang="en-US" sz="2000" dirty="0"/>
              <a:t> (animated)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D13D6-ED57-3943-BD07-FA53A4A62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775013"/>
          </a:xfrm>
        </p:spPr>
        <p:txBody>
          <a:bodyPr>
            <a:normAutofit/>
          </a:bodyPr>
          <a:lstStyle/>
          <a:p>
            <a:r>
              <a:rPr lang="en-US" dirty="0"/>
              <a:t>why doesn't this circuit </a:t>
            </a:r>
            <a:r>
              <a:rPr lang="en-US" b="1" dirty="0"/>
              <a:t>oscillate</a:t>
            </a:r>
            <a:r>
              <a:rPr lang="en-US" dirty="0"/>
              <a:t> when the register changes value?</a:t>
            </a:r>
          </a:p>
          <a:p>
            <a:r>
              <a:rPr lang="en-US" dirty="0"/>
              <a:t>again, we have </a:t>
            </a:r>
            <a:r>
              <a:rPr lang="en-US" b="1" dirty="0"/>
              <a:t>propagation delay </a:t>
            </a:r>
            <a:r>
              <a:rPr lang="en-US" dirty="0"/>
              <a:t>to thank for this.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B05874-0659-1246-A270-DB8B72713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CB0B20-9898-7C44-87A1-1F7095385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30</a:t>
            </a:fld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57F1AEC-16BE-0F4C-9CE4-CCE2A635B5E9}"/>
              </a:ext>
            </a:extLst>
          </p:cNvPr>
          <p:cNvGrpSpPr/>
          <p:nvPr/>
        </p:nvGrpSpPr>
        <p:grpSpPr>
          <a:xfrm>
            <a:off x="379524" y="1978990"/>
            <a:ext cx="2895600" cy="2631110"/>
            <a:chOff x="379524" y="1597990"/>
            <a:chExt cx="2895600" cy="263111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D448BE6-C799-934E-B32C-902AD565E35D}"/>
                </a:ext>
              </a:extLst>
            </p:cNvPr>
            <p:cNvGrpSpPr/>
            <p:nvPr/>
          </p:nvGrpSpPr>
          <p:grpSpPr>
            <a:xfrm>
              <a:off x="873921" y="1597990"/>
              <a:ext cx="1906811" cy="1914250"/>
              <a:chOff x="3505198" y="1866901"/>
              <a:chExt cx="1447803" cy="1453453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0D109551-B377-9041-8383-D99EA5AFF414}"/>
                  </a:ext>
                </a:extLst>
              </p:cNvPr>
              <p:cNvGrpSpPr/>
              <p:nvPr/>
            </p:nvGrpSpPr>
            <p:grpSpPr>
              <a:xfrm>
                <a:off x="3505198" y="1866901"/>
                <a:ext cx="1447800" cy="1453453"/>
                <a:chOff x="3962399" y="1333500"/>
                <a:chExt cx="762000" cy="764975"/>
              </a:xfrm>
            </p:grpSpPr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D398553E-299A-1140-B4BA-082B1EEE08BE}"/>
                    </a:ext>
                  </a:extLst>
                </p:cNvPr>
                <p:cNvSpPr/>
                <p:nvPr/>
              </p:nvSpPr>
              <p:spPr>
                <a:xfrm>
                  <a:off x="3962399" y="1333500"/>
                  <a:ext cx="762000" cy="762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endParaRPr lang="en-US" sz="28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" name="Isosceles Triangle 6">
                  <a:extLst>
                    <a:ext uri="{FF2B5EF4-FFF2-40B4-BE49-F238E27FC236}">
                      <a16:creationId xmlns:a16="http://schemas.microsoft.com/office/drawing/2014/main" id="{6B0338D8-1925-F442-82E3-C07E0524A56C}"/>
                    </a:ext>
                  </a:extLst>
                </p:cNvPr>
                <p:cNvSpPr/>
                <p:nvPr/>
              </p:nvSpPr>
              <p:spPr>
                <a:xfrm>
                  <a:off x="4250962" y="1978159"/>
                  <a:ext cx="184874" cy="120316"/>
                </a:xfrm>
                <a:prstGeom prst="triangl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</p:grp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B0E4AC0-3DF9-C647-BFAA-825DFF8CFA07}"/>
                  </a:ext>
                </a:extLst>
              </p:cNvPr>
              <p:cNvSpPr txBox="1"/>
              <p:nvPr/>
            </p:nvSpPr>
            <p:spPr>
              <a:xfrm>
                <a:off x="3505199" y="1959713"/>
                <a:ext cx="456667" cy="584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b="1" dirty="0"/>
                  <a:t>D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138C227-1A50-4942-829C-3B35843B0625}"/>
                  </a:ext>
                </a:extLst>
              </p:cNvPr>
              <p:cNvSpPr txBox="1"/>
              <p:nvPr/>
            </p:nvSpPr>
            <p:spPr>
              <a:xfrm>
                <a:off x="4487815" y="1964793"/>
                <a:ext cx="465186" cy="584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4400" b="1" dirty="0"/>
                  <a:t>Q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DA65AC9-FDB0-4A4A-90CB-B19BAF41CE6B}"/>
                </a:ext>
              </a:extLst>
            </p:cNvPr>
            <p:cNvGrpSpPr/>
            <p:nvPr/>
          </p:nvGrpSpPr>
          <p:grpSpPr>
            <a:xfrm>
              <a:off x="379524" y="2155070"/>
              <a:ext cx="2895600" cy="2074030"/>
              <a:chOff x="3020370" y="2438444"/>
              <a:chExt cx="1946988" cy="1394568"/>
            </a:xfrm>
          </p:grpSpPr>
          <p:sp>
            <p:nvSpPr>
              <p:cNvPr id="14" name="Freeform 13">
                <a:extLst>
                  <a:ext uri="{FF2B5EF4-FFF2-40B4-BE49-F238E27FC236}">
                    <a16:creationId xmlns:a16="http://schemas.microsoft.com/office/drawing/2014/main" id="{F057A753-8EAA-824B-89F9-C2B281FF8ED9}"/>
                  </a:ext>
                </a:extLst>
              </p:cNvPr>
              <p:cNvSpPr/>
              <p:nvPr/>
            </p:nvSpPr>
            <p:spPr>
              <a:xfrm flipV="1">
                <a:off x="3020370" y="2438444"/>
                <a:ext cx="1946988" cy="1186623"/>
              </a:xfrm>
              <a:custGeom>
                <a:avLst/>
                <a:gdLst>
                  <a:gd name="connsiteX0" fmla="*/ 2761861 w 2967135"/>
                  <a:gd name="connsiteY0" fmla="*/ 643813 h 643813"/>
                  <a:gd name="connsiteX1" fmla="*/ 2967135 w 2967135"/>
                  <a:gd name="connsiteY1" fmla="*/ 643813 h 643813"/>
                  <a:gd name="connsiteX2" fmla="*/ 2967135 w 2967135"/>
                  <a:gd name="connsiteY2" fmla="*/ 0 h 643813"/>
                  <a:gd name="connsiteX3" fmla="*/ 0 w 2967135"/>
                  <a:gd name="connsiteY3" fmla="*/ 0 h 643813"/>
                  <a:gd name="connsiteX4" fmla="*/ 0 w 2967135"/>
                  <a:gd name="connsiteY4" fmla="*/ 233266 h 643813"/>
                  <a:gd name="connsiteX5" fmla="*/ 0 w 2967135"/>
                  <a:gd name="connsiteY5" fmla="*/ 643813 h 643813"/>
                  <a:gd name="connsiteX6" fmla="*/ 298580 w 2967135"/>
                  <a:gd name="connsiteY6" fmla="*/ 643813 h 643813"/>
                  <a:gd name="connsiteX0" fmla="*/ 2761861 w 2967135"/>
                  <a:gd name="connsiteY0" fmla="*/ 643813 h 643813"/>
                  <a:gd name="connsiteX1" fmla="*/ 2967135 w 2967135"/>
                  <a:gd name="connsiteY1" fmla="*/ 643813 h 643813"/>
                  <a:gd name="connsiteX2" fmla="*/ 2967135 w 2967135"/>
                  <a:gd name="connsiteY2" fmla="*/ 0 h 643813"/>
                  <a:gd name="connsiteX3" fmla="*/ 0 w 2967135"/>
                  <a:gd name="connsiteY3" fmla="*/ 0 h 643813"/>
                  <a:gd name="connsiteX4" fmla="*/ 0 w 2967135"/>
                  <a:gd name="connsiteY4" fmla="*/ 233266 h 643813"/>
                  <a:gd name="connsiteX5" fmla="*/ 0 w 2967135"/>
                  <a:gd name="connsiteY5" fmla="*/ 643813 h 643813"/>
                  <a:gd name="connsiteX6" fmla="*/ 525994 w 2967135"/>
                  <a:gd name="connsiteY6" fmla="*/ 643813 h 643813"/>
                  <a:gd name="connsiteX0" fmla="*/ 2432837 w 2967135"/>
                  <a:gd name="connsiteY0" fmla="*/ 643813 h 643813"/>
                  <a:gd name="connsiteX1" fmla="*/ 2967135 w 2967135"/>
                  <a:gd name="connsiteY1" fmla="*/ 643813 h 643813"/>
                  <a:gd name="connsiteX2" fmla="*/ 2967135 w 2967135"/>
                  <a:gd name="connsiteY2" fmla="*/ 0 h 643813"/>
                  <a:gd name="connsiteX3" fmla="*/ 0 w 2967135"/>
                  <a:gd name="connsiteY3" fmla="*/ 0 h 643813"/>
                  <a:gd name="connsiteX4" fmla="*/ 0 w 2967135"/>
                  <a:gd name="connsiteY4" fmla="*/ 233266 h 643813"/>
                  <a:gd name="connsiteX5" fmla="*/ 0 w 2967135"/>
                  <a:gd name="connsiteY5" fmla="*/ 643813 h 643813"/>
                  <a:gd name="connsiteX6" fmla="*/ 525994 w 2967135"/>
                  <a:gd name="connsiteY6" fmla="*/ 643813 h 643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967135" h="643813">
                    <a:moveTo>
                      <a:pt x="2432837" y="643813"/>
                    </a:moveTo>
                    <a:lnTo>
                      <a:pt x="2967135" y="643813"/>
                    </a:lnTo>
                    <a:lnTo>
                      <a:pt x="2967135" y="0"/>
                    </a:lnTo>
                    <a:lnTo>
                      <a:pt x="0" y="0"/>
                    </a:lnTo>
                    <a:lnTo>
                      <a:pt x="0" y="233266"/>
                    </a:lnTo>
                    <a:lnTo>
                      <a:pt x="0" y="643813"/>
                    </a:lnTo>
                    <a:lnTo>
                      <a:pt x="525994" y="643813"/>
                    </a:lnTo>
                  </a:path>
                </a:pathLst>
              </a:cu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986BE6F7-375E-7C43-AC01-A1593B5284F6}"/>
                  </a:ext>
                </a:extLst>
              </p:cNvPr>
              <p:cNvGrpSpPr/>
              <p:nvPr/>
            </p:nvGrpSpPr>
            <p:grpSpPr>
              <a:xfrm rot="10800000">
                <a:off x="3570020" y="3434749"/>
                <a:ext cx="868824" cy="398263"/>
                <a:chOff x="5144217" y="540823"/>
                <a:chExt cx="868824" cy="398263"/>
              </a:xfrm>
              <a:solidFill>
                <a:schemeClr val="bg2"/>
              </a:solidFill>
            </p:grpSpPr>
            <p:sp>
              <p:nvSpPr>
                <p:cNvPr id="16" name="Isosceles Triangle 9">
                  <a:extLst>
                    <a:ext uri="{FF2B5EF4-FFF2-40B4-BE49-F238E27FC236}">
                      <a16:creationId xmlns:a16="http://schemas.microsoft.com/office/drawing/2014/main" id="{F624A047-F4BA-DC4A-9A8F-BBABA552B6B8}"/>
                    </a:ext>
                  </a:extLst>
                </p:cNvPr>
                <p:cNvSpPr/>
                <p:nvPr/>
              </p:nvSpPr>
              <p:spPr>
                <a:xfrm rot="5400000">
                  <a:off x="5243770" y="441270"/>
                  <a:ext cx="398263" cy="597369"/>
                </a:xfrm>
                <a:prstGeom prst="triangle">
                  <a:avLst/>
                </a:prstGeom>
                <a:solidFill>
                  <a:schemeClr val="bg2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DB67258C-D757-5847-9AEB-3AEF68285ADA}"/>
                    </a:ext>
                  </a:extLst>
                </p:cNvPr>
                <p:cNvSpPr/>
                <p:nvPr/>
              </p:nvSpPr>
              <p:spPr>
                <a:xfrm>
                  <a:off x="5741586" y="604227"/>
                  <a:ext cx="271455" cy="271455"/>
                </a:xfrm>
                <a:prstGeom prst="ellipse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</p:grpSp>
        </p:grp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E33A2F0E-EE10-4143-BD06-B3104A28423C}"/>
              </a:ext>
            </a:extLst>
          </p:cNvPr>
          <p:cNvSpPr txBox="1"/>
          <p:nvPr/>
        </p:nvSpPr>
        <p:spPr>
          <a:xfrm>
            <a:off x="3522623" y="1342196"/>
            <a:ext cx="55405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when the input is a 1 and the clock ticks, the register stores the value, but…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CC0EAC7-B520-914F-9105-92F0CDEAA76F}"/>
              </a:ext>
            </a:extLst>
          </p:cNvPr>
          <p:cNvSpPr txBox="1"/>
          <p:nvPr/>
        </p:nvSpPr>
        <p:spPr>
          <a:xfrm>
            <a:off x="2819502" y="1831044"/>
            <a:ext cx="465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819BD0C-4587-374B-84E5-1704AD97A293}"/>
              </a:ext>
            </a:extLst>
          </p:cNvPr>
          <p:cNvSpPr txBox="1"/>
          <p:nvPr/>
        </p:nvSpPr>
        <p:spPr>
          <a:xfrm>
            <a:off x="331021" y="1830520"/>
            <a:ext cx="465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6BE6706-E53A-C442-840B-6CA66B91AFC5}"/>
              </a:ext>
            </a:extLst>
          </p:cNvPr>
          <p:cNvSpPr txBox="1"/>
          <p:nvPr/>
        </p:nvSpPr>
        <p:spPr>
          <a:xfrm>
            <a:off x="2819502" y="1831044"/>
            <a:ext cx="465286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5A72EBC-4650-BC4B-84C3-5D9827A3DBAB}"/>
              </a:ext>
            </a:extLst>
          </p:cNvPr>
          <p:cNvSpPr txBox="1"/>
          <p:nvPr/>
        </p:nvSpPr>
        <p:spPr>
          <a:xfrm>
            <a:off x="331021" y="1830520"/>
            <a:ext cx="465286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9BAAD5A-A042-AB4A-AA0B-4FE96B21EF22}"/>
              </a:ext>
            </a:extLst>
          </p:cNvPr>
          <p:cNvSpPr txBox="1"/>
          <p:nvPr/>
        </p:nvSpPr>
        <p:spPr>
          <a:xfrm>
            <a:off x="1487123" y="2510502"/>
            <a:ext cx="6691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endParaRPr lang="en-US" sz="4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8130B25-0A87-234B-A994-AA1A8B3612A2}"/>
              </a:ext>
            </a:extLst>
          </p:cNvPr>
          <p:cNvSpPr txBox="1"/>
          <p:nvPr/>
        </p:nvSpPr>
        <p:spPr>
          <a:xfrm>
            <a:off x="3927261" y="2224383"/>
            <a:ext cx="47595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…there is a </a:t>
            </a:r>
            <a:r>
              <a:rPr lang="en-US" sz="2200" b="1" dirty="0"/>
              <a:t>delay </a:t>
            </a:r>
            <a:r>
              <a:rPr lang="en-US" sz="2200" dirty="0"/>
              <a:t>before the register starts </a:t>
            </a:r>
            <a:r>
              <a:rPr lang="en-US" sz="2200" b="1" dirty="0"/>
              <a:t>outputting</a:t>
            </a:r>
            <a:r>
              <a:rPr lang="en-US" sz="2200" dirty="0"/>
              <a:t> its new value…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BA02ED6-9F58-7744-840D-1809FFD64E33}"/>
              </a:ext>
            </a:extLst>
          </p:cNvPr>
          <p:cNvSpPr txBox="1"/>
          <p:nvPr/>
        </p:nvSpPr>
        <p:spPr>
          <a:xfrm>
            <a:off x="4255086" y="3045790"/>
            <a:ext cx="42031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…and then </a:t>
            </a:r>
            <a:r>
              <a:rPr lang="en-US" sz="2200" b="1" dirty="0"/>
              <a:t>another</a:t>
            </a:r>
            <a:r>
              <a:rPr lang="en-US" sz="2200" dirty="0"/>
              <a:t> </a:t>
            </a:r>
            <a:r>
              <a:rPr lang="en-US" sz="2200" b="1" dirty="0"/>
              <a:t>delay</a:t>
            </a:r>
            <a:r>
              <a:rPr lang="en-US" sz="2200" dirty="0"/>
              <a:t> for the </a:t>
            </a:r>
            <a:r>
              <a:rPr lang="en-US" sz="2200" b="1" dirty="0"/>
              <a:t>NOT</a:t>
            </a:r>
            <a:r>
              <a:rPr lang="en-US" sz="2200" dirty="0"/>
              <a:t> to compute its output.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ED4AA3D-0874-604D-8400-0D72DB7B5DAD}"/>
              </a:ext>
            </a:extLst>
          </p:cNvPr>
          <p:cNvSpPr txBox="1"/>
          <p:nvPr/>
        </p:nvSpPr>
        <p:spPr>
          <a:xfrm>
            <a:off x="3710273" y="3915568"/>
            <a:ext cx="52270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by the time the </a:t>
            </a:r>
            <a:r>
              <a:rPr lang="en-US" sz="2200" b="1" dirty="0"/>
              <a:t>0</a:t>
            </a:r>
            <a:r>
              <a:rPr lang="en-US" sz="2200" dirty="0"/>
              <a:t> makes it to the input, the register has "closed the door."</a:t>
            </a:r>
          </a:p>
          <a:p>
            <a:pPr algn="ctr"/>
            <a:r>
              <a:rPr lang="en-US" sz="2200" dirty="0">
                <a:solidFill>
                  <a:srgbClr val="FF0000"/>
                </a:solidFill>
              </a:rPr>
              <a:t>it </a:t>
            </a:r>
            <a:r>
              <a:rPr lang="en-US" sz="2200" b="1" dirty="0">
                <a:solidFill>
                  <a:srgbClr val="FF0000"/>
                </a:solidFill>
              </a:rPr>
              <a:t>won't accept any new values </a:t>
            </a:r>
            <a:r>
              <a:rPr lang="en-US" sz="2200" dirty="0">
                <a:solidFill>
                  <a:srgbClr val="FF0000"/>
                </a:solidFill>
              </a:rPr>
              <a:t>until the </a:t>
            </a:r>
            <a:r>
              <a:rPr lang="en-US" sz="2200" b="1" dirty="0">
                <a:solidFill>
                  <a:srgbClr val="FF0000"/>
                </a:solidFill>
              </a:rPr>
              <a:t>next rising clock edge.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9730537-FAF2-C54A-A0AE-864C45A2B382}"/>
              </a:ext>
            </a:extLst>
          </p:cNvPr>
          <p:cNvSpPr txBox="1"/>
          <p:nvPr/>
        </p:nvSpPr>
        <p:spPr>
          <a:xfrm>
            <a:off x="1487123" y="2510502"/>
            <a:ext cx="670127" cy="1015663"/>
          </a:xfrm>
          <a:prstGeom prst="rect">
            <a:avLst/>
          </a:prstGeom>
          <a:solidFill>
            <a:srgbClr val="DCE7F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764695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4" grpId="0" animBg="1"/>
      <p:bldP spid="25" grpId="0" animBg="1"/>
      <p:bldP spid="26" grpId="0"/>
      <p:bldP spid="28" grpId="0"/>
      <p:bldP spid="31" grpId="0"/>
      <p:bldP spid="32" grpId="0"/>
      <p:bldP spid="1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Elbow Connector 40">
            <a:extLst>
              <a:ext uri="{FF2B5EF4-FFF2-40B4-BE49-F238E27FC236}">
                <a16:creationId xmlns:a16="http://schemas.microsoft.com/office/drawing/2014/main" id="{68CB9A55-0251-B44A-9675-358E40C980D9}"/>
              </a:ext>
            </a:extLst>
          </p:cNvPr>
          <p:cNvCxnSpPr>
            <a:cxnSpLocks/>
            <a:stCxn id="6" idx="3"/>
            <a:endCxn id="9" idx="1"/>
          </p:cNvCxnSpPr>
          <p:nvPr/>
        </p:nvCxnSpPr>
        <p:spPr>
          <a:xfrm flipH="1">
            <a:off x="2057400" y="2517584"/>
            <a:ext cx="4518769" cy="2206"/>
          </a:xfrm>
          <a:prstGeom prst="bentConnector5">
            <a:avLst>
              <a:gd name="adj1" fmla="val -7615"/>
              <a:gd name="adj2" fmla="val 51335539"/>
              <a:gd name="adj3" fmla="val 108680"/>
            </a:avLst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634C4CD1-D2EA-6B43-AFFE-613B64FE3290}"/>
              </a:ext>
            </a:extLst>
          </p:cNvPr>
          <p:cNvCxnSpPr>
            <a:stCxn id="9" idx="3"/>
            <a:endCxn id="6" idx="1"/>
          </p:cNvCxnSpPr>
          <p:nvPr/>
        </p:nvCxnSpPr>
        <p:spPr>
          <a:xfrm flipV="1">
            <a:off x="4478395" y="2517584"/>
            <a:ext cx="1009806" cy="220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EEE64A4-861E-F84A-BDE4-F15522ACC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circle of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5EC5B-E1C2-FE49-A072-29798A514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503759"/>
          </a:xfrm>
        </p:spPr>
        <p:txBody>
          <a:bodyPr/>
          <a:lstStyle/>
          <a:p>
            <a:r>
              <a:rPr lang="en-US" dirty="0"/>
              <a:t>let's </a:t>
            </a:r>
            <a:r>
              <a:rPr lang="en-US" b="1" dirty="0"/>
              <a:t>generalize</a:t>
            </a:r>
            <a:r>
              <a:rPr lang="en-US" dirty="0"/>
              <a:t> that pattern of combinational and sequential circuits.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FA05DF-0ABD-BE46-B6F3-3EB77FCF5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93A74B-0D38-964D-BF06-A809033F8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8200" y="5296960"/>
            <a:ext cx="685800" cy="304271"/>
          </a:xfrm>
        </p:spPr>
        <p:txBody>
          <a:bodyPr/>
          <a:lstStyle/>
          <a:p>
            <a:fld id="{3552B95B-556F-44BD-91A5-D80C1B9E2BB3}" type="slidenum">
              <a:rPr lang="en-US" smtClean="0"/>
              <a:pPr/>
              <a:t>31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2515B97-8494-5341-AB1F-9B84BD754A05}"/>
              </a:ext>
            </a:extLst>
          </p:cNvPr>
          <p:cNvGrpSpPr/>
          <p:nvPr/>
        </p:nvGrpSpPr>
        <p:grpSpPr>
          <a:xfrm>
            <a:off x="5488201" y="1873604"/>
            <a:ext cx="1087968" cy="1287960"/>
            <a:chOff x="3026833" y="2705100"/>
            <a:chExt cx="1087968" cy="128796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E1F259F-D091-CD4A-BDC3-4F5C97F59A14}"/>
                </a:ext>
              </a:extLst>
            </p:cNvPr>
            <p:cNvSpPr/>
            <p:nvPr/>
          </p:nvSpPr>
          <p:spPr>
            <a:xfrm>
              <a:off x="3026833" y="2705100"/>
              <a:ext cx="1087968" cy="128796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74</a:t>
              </a:r>
              <a:endParaRPr lang="en-US" sz="20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id="{47A5CB98-D158-7F4E-BE45-1801C7B0623A}"/>
                </a:ext>
              </a:extLst>
            </p:cNvPr>
            <p:cNvSpPr/>
            <p:nvPr/>
          </p:nvSpPr>
          <p:spPr>
            <a:xfrm rot="5400000">
              <a:off x="2965504" y="3502218"/>
              <a:ext cx="351261" cy="228600"/>
            </a:xfrm>
            <a:prstGeom prst="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E00BC1D-A8F0-1641-B091-967A4914C4A1}"/>
              </a:ext>
            </a:extLst>
          </p:cNvPr>
          <p:cNvGrpSpPr/>
          <p:nvPr/>
        </p:nvGrpSpPr>
        <p:grpSpPr>
          <a:xfrm>
            <a:off x="2057400" y="1878016"/>
            <a:ext cx="2420995" cy="1283548"/>
            <a:chOff x="1750799" y="2217932"/>
            <a:chExt cx="2420995" cy="128354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E3B5FE5-B179-9B44-82FE-8798B88AA7D5}"/>
                </a:ext>
              </a:extLst>
            </p:cNvPr>
            <p:cNvSpPr/>
            <p:nvPr/>
          </p:nvSpPr>
          <p:spPr>
            <a:xfrm>
              <a:off x="1750799" y="2217932"/>
              <a:ext cx="2420995" cy="128354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sz="2000" b="1" dirty="0">
                <a:solidFill>
                  <a:schemeClr val="tx1"/>
                </a:solidFill>
              </a:endParaRPr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1B513B65-C80E-F340-B3E8-A89FE521547D}"/>
                </a:ext>
              </a:extLst>
            </p:cNvPr>
            <p:cNvGrpSpPr/>
            <p:nvPr/>
          </p:nvGrpSpPr>
          <p:grpSpPr>
            <a:xfrm>
              <a:off x="1879415" y="2476500"/>
              <a:ext cx="2163761" cy="762000"/>
              <a:chOff x="751978" y="1169284"/>
              <a:chExt cx="7606715" cy="2678816"/>
            </a:xfrm>
          </p:grpSpPr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6F9D24FE-03A9-D948-9D73-EB5C3548A77D}"/>
                  </a:ext>
                </a:extLst>
              </p:cNvPr>
              <p:cNvCxnSpPr/>
              <p:nvPr/>
            </p:nvCxnSpPr>
            <p:spPr>
              <a:xfrm flipH="1">
                <a:off x="3508348" y="1398417"/>
                <a:ext cx="44964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6CADF839-5DA0-5B41-B1F5-78DBB0EE5D1D}"/>
                  </a:ext>
                </a:extLst>
              </p:cNvPr>
              <p:cNvGrpSpPr/>
              <p:nvPr/>
            </p:nvGrpSpPr>
            <p:grpSpPr>
              <a:xfrm>
                <a:off x="1979130" y="1555567"/>
                <a:ext cx="1465138" cy="671610"/>
                <a:chOff x="1979130" y="1951991"/>
                <a:chExt cx="1465138" cy="671610"/>
              </a:xfrm>
            </p:grpSpPr>
            <p:sp>
              <p:nvSpPr>
                <p:cNvPr id="14" name="Isosceles Triangle 20">
                  <a:extLst>
                    <a:ext uri="{FF2B5EF4-FFF2-40B4-BE49-F238E27FC236}">
                      <a16:creationId xmlns:a16="http://schemas.microsoft.com/office/drawing/2014/main" id="{EDE12D5A-7722-E948-9C79-13804F82540C}"/>
                    </a:ext>
                  </a:extLst>
                </p:cNvPr>
                <p:cNvSpPr/>
                <p:nvPr/>
              </p:nvSpPr>
              <p:spPr>
                <a:xfrm rot="5400000">
                  <a:off x="2147011" y="1784110"/>
                  <a:ext cx="671610" cy="1007371"/>
                </a:xfrm>
                <a:prstGeom prst="triangl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50"/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B11139ED-81AA-7646-A35C-9A789AD0D433}"/>
                    </a:ext>
                  </a:extLst>
                </p:cNvPr>
                <p:cNvSpPr/>
                <p:nvPr/>
              </p:nvSpPr>
              <p:spPr>
                <a:xfrm>
                  <a:off x="2986501" y="2058912"/>
                  <a:ext cx="457767" cy="457768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50"/>
                </a:p>
              </p:txBody>
            </p:sp>
          </p:grp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9785C2E0-E3F7-F24F-903C-D2899F9F342B}"/>
                  </a:ext>
                </a:extLst>
              </p:cNvPr>
              <p:cNvGrpSpPr/>
              <p:nvPr/>
            </p:nvGrpSpPr>
            <p:grpSpPr>
              <a:xfrm>
                <a:off x="3421084" y="1169284"/>
                <a:ext cx="1833814" cy="1043232"/>
                <a:chOff x="3421084" y="1565708"/>
                <a:chExt cx="1833814" cy="1043232"/>
              </a:xfrm>
            </p:grpSpPr>
            <p:sp>
              <p:nvSpPr>
                <p:cNvPr id="17" name="Arc 16">
                  <a:extLst>
                    <a:ext uri="{FF2B5EF4-FFF2-40B4-BE49-F238E27FC236}">
                      <a16:creationId xmlns:a16="http://schemas.microsoft.com/office/drawing/2014/main" id="{E0F21056-A567-7342-809B-34A05FAF8D9E}"/>
                    </a:ext>
                  </a:extLst>
                </p:cNvPr>
                <p:cNvSpPr/>
                <p:nvPr/>
              </p:nvSpPr>
              <p:spPr>
                <a:xfrm>
                  <a:off x="4211666" y="1565708"/>
                  <a:ext cx="1043232" cy="1043232"/>
                </a:xfrm>
                <a:prstGeom prst="arc">
                  <a:avLst>
                    <a:gd name="adj1" fmla="val 16200000"/>
                    <a:gd name="adj2" fmla="val 540089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050"/>
                </a:p>
              </p:txBody>
            </p:sp>
            <p:sp>
              <p:nvSpPr>
                <p:cNvPr id="18" name="Rectangle 7">
                  <a:extLst>
                    <a:ext uri="{FF2B5EF4-FFF2-40B4-BE49-F238E27FC236}">
                      <a16:creationId xmlns:a16="http://schemas.microsoft.com/office/drawing/2014/main" id="{FD062E46-3C63-A144-A675-2A349AB33D2C}"/>
                    </a:ext>
                  </a:extLst>
                </p:cNvPr>
                <p:cNvSpPr/>
                <p:nvPr/>
              </p:nvSpPr>
              <p:spPr>
                <a:xfrm>
                  <a:off x="3957999" y="1565708"/>
                  <a:ext cx="780115" cy="1043232"/>
                </a:xfrm>
                <a:custGeom>
                  <a:avLst/>
                  <a:gdLst>
                    <a:gd name="connsiteX0" fmla="*/ 0 w 1037737"/>
                    <a:gd name="connsiteY0" fmla="*/ 0 h 1379672"/>
                    <a:gd name="connsiteX1" fmla="*/ 1037737 w 1037737"/>
                    <a:gd name="connsiteY1" fmla="*/ 0 h 1379672"/>
                    <a:gd name="connsiteX2" fmla="*/ 1037737 w 1037737"/>
                    <a:gd name="connsiteY2" fmla="*/ 1379672 h 1379672"/>
                    <a:gd name="connsiteX3" fmla="*/ 0 w 1037737"/>
                    <a:gd name="connsiteY3" fmla="*/ 1379672 h 1379672"/>
                    <a:gd name="connsiteX4" fmla="*/ 0 w 1037737"/>
                    <a:gd name="connsiteY4" fmla="*/ 0 h 1379672"/>
                    <a:gd name="connsiteX0" fmla="*/ 1037737 w 1129177"/>
                    <a:gd name="connsiteY0" fmla="*/ 1379672 h 1471112"/>
                    <a:gd name="connsiteX1" fmla="*/ 0 w 1129177"/>
                    <a:gd name="connsiteY1" fmla="*/ 1379672 h 1471112"/>
                    <a:gd name="connsiteX2" fmla="*/ 0 w 1129177"/>
                    <a:gd name="connsiteY2" fmla="*/ 0 h 1471112"/>
                    <a:gd name="connsiteX3" fmla="*/ 1037737 w 1129177"/>
                    <a:gd name="connsiteY3" fmla="*/ 0 h 1471112"/>
                    <a:gd name="connsiteX4" fmla="*/ 1129177 w 1129177"/>
                    <a:gd name="connsiteY4" fmla="*/ 1471112 h 1471112"/>
                    <a:gd name="connsiteX0" fmla="*/ 1037737 w 1037737"/>
                    <a:gd name="connsiteY0" fmla="*/ 1379672 h 1379672"/>
                    <a:gd name="connsiteX1" fmla="*/ 0 w 1037737"/>
                    <a:gd name="connsiteY1" fmla="*/ 1379672 h 1379672"/>
                    <a:gd name="connsiteX2" fmla="*/ 0 w 1037737"/>
                    <a:gd name="connsiteY2" fmla="*/ 0 h 1379672"/>
                    <a:gd name="connsiteX3" fmla="*/ 1037737 w 1037737"/>
                    <a:gd name="connsiteY3" fmla="*/ 0 h 13796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37737" h="1379672">
                      <a:moveTo>
                        <a:pt x="1037737" y="1379672"/>
                      </a:moveTo>
                      <a:lnTo>
                        <a:pt x="0" y="1379672"/>
                      </a:lnTo>
                      <a:lnTo>
                        <a:pt x="0" y="0"/>
                      </a:lnTo>
                      <a:lnTo>
                        <a:pt x="1037737" y="0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50"/>
                </a:p>
              </p:txBody>
            </p: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5FE05E43-C479-B64A-9D77-0E1E0CE56F71}"/>
                    </a:ext>
                  </a:extLst>
                </p:cNvPr>
                <p:cNvCxnSpPr/>
                <p:nvPr/>
              </p:nvCxnSpPr>
              <p:spPr>
                <a:xfrm flipH="1">
                  <a:off x="3421084" y="2287797"/>
                  <a:ext cx="503506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5523F261-11B4-5D49-B6A1-4DC04BD26F29}"/>
                  </a:ext>
                </a:extLst>
              </p:cNvPr>
              <p:cNvCxnSpPr/>
              <p:nvPr/>
            </p:nvCxnSpPr>
            <p:spPr>
              <a:xfrm flipH="1">
                <a:off x="751978" y="1893276"/>
                <a:ext cx="1227153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20430D6D-33C7-314E-83C3-7200C3EC205D}"/>
                  </a:ext>
                </a:extLst>
              </p:cNvPr>
              <p:cNvCxnSpPr/>
              <p:nvPr/>
            </p:nvCxnSpPr>
            <p:spPr>
              <a:xfrm flipH="1">
                <a:off x="3508348" y="3684417"/>
                <a:ext cx="44964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53E013CD-760E-7946-B19D-929EE6D04EC9}"/>
                  </a:ext>
                </a:extLst>
              </p:cNvPr>
              <p:cNvGrpSpPr/>
              <p:nvPr/>
            </p:nvGrpSpPr>
            <p:grpSpPr>
              <a:xfrm>
                <a:off x="1508732" y="1891373"/>
                <a:ext cx="3746166" cy="1956727"/>
                <a:chOff x="1508732" y="2287797"/>
                <a:chExt cx="3746166" cy="1956727"/>
              </a:xfrm>
            </p:grpSpPr>
            <p:sp>
              <p:nvSpPr>
                <p:cNvPr id="27" name="Arc 26">
                  <a:extLst>
                    <a:ext uri="{FF2B5EF4-FFF2-40B4-BE49-F238E27FC236}">
                      <a16:creationId xmlns:a16="http://schemas.microsoft.com/office/drawing/2014/main" id="{3D7C0D73-F35E-164E-A6B9-47A8BFDE1ED6}"/>
                    </a:ext>
                  </a:extLst>
                </p:cNvPr>
                <p:cNvSpPr/>
                <p:nvPr/>
              </p:nvSpPr>
              <p:spPr>
                <a:xfrm>
                  <a:off x="4211666" y="3201292"/>
                  <a:ext cx="1043232" cy="1043232"/>
                </a:xfrm>
                <a:prstGeom prst="arc">
                  <a:avLst>
                    <a:gd name="adj1" fmla="val 16200000"/>
                    <a:gd name="adj2" fmla="val 540089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050"/>
                </a:p>
              </p:txBody>
            </p:sp>
            <p:sp>
              <p:nvSpPr>
                <p:cNvPr id="28" name="Rectangle 7">
                  <a:extLst>
                    <a:ext uri="{FF2B5EF4-FFF2-40B4-BE49-F238E27FC236}">
                      <a16:creationId xmlns:a16="http://schemas.microsoft.com/office/drawing/2014/main" id="{9294B4C0-41D5-2E44-BB93-B30FD62DC521}"/>
                    </a:ext>
                  </a:extLst>
                </p:cNvPr>
                <p:cNvSpPr/>
                <p:nvPr/>
              </p:nvSpPr>
              <p:spPr>
                <a:xfrm>
                  <a:off x="3957999" y="3201292"/>
                  <a:ext cx="780115" cy="1043232"/>
                </a:xfrm>
                <a:custGeom>
                  <a:avLst/>
                  <a:gdLst>
                    <a:gd name="connsiteX0" fmla="*/ 0 w 1037737"/>
                    <a:gd name="connsiteY0" fmla="*/ 0 h 1379672"/>
                    <a:gd name="connsiteX1" fmla="*/ 1037737 w 1037737"/>
                    <a:gd name="connsiteY1" fmla="*/ 0 h 1379672"/>
                    <a:gd name="connsiteX2" fmla="*/ 1037737 w 1037737"/>
                    <a:gd name="connsiteY2" fmla="*/ 1379672 h 1379672"/>
                    <a:gd name="connsiteX3" fmla="*/ 0 w 1037737"/>
                    <a:gd name="connsiteY3" fmla="*/ 1379672 h 1379672"/>
                    <a:gd name="connsiteX4" fmla="*/ 0 w 1037737"/>
                    <a:gd name="connsiteY4" fmla="*/ 0 h 1379672"/>
                    <a:gd name="connsiteX0" fmla="*/ 1037737 w 1129177"/>
                    <a:gd name="connsiteY0" fmla="*/ 1379672 h 1471112"/>
                    <a:gd name="connsiteX1" fmla="*/ 0 w 1129177"/>
                    <a:gd name="connsiteY1" fmla="*/ 1379672 h 1471112"/>
                    <a:gd name="connsiteX2" fmla="*/ 0 w 1129177"/>
                    <a:gd name="connsiteY2" fmla="*/ 0 h 1471112"/>
                    <a:gd name="connsiteX3" fmla="*/ 1037737 w 1129177"/>
                    <a:gd name="connsiteY3" fmla="*/ 0 h 1471112"/>
                    <a:gd name="connsiteX4" fmla="*/ 1129177 w 1129177"/>
                    <a:gd name="connsiteY4" fmla="*/ 1471112 h 1471112"/>
                    <a:gd name="connsiteX0" fmla="*/ 1037737 w 1037737"/>
                    <a:gd name="connsiteY0" fmla="*/ 1379672 h 1379672"/>
                    <a:gd name="connsiteX1" fmla="*/ 0 w 1037737"/>
                    <a:gd name="connsiteY1" fmla="*/ 1379672 h 1379672"/>
                    <a:gd name="connsiteX2" fmla="*/ 0 w 1037737"/>
                    <a:gd name="connsiteY2" fmla="*/ 0 h 1379672"/>
                    <a:gd name="connsiteX3" fmla="*/ 1037737 w 1037737"/>
                    <a:gd name="connsiteY3" fmla="*/ 0 h 13796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37737" h="1379672">
                      <a:moveTo>
                        <a:pt x="1037737" y="1379672"/>
                      </a:moveTo>
                      <a:lnTo>
                        <a:pt x="0" y="1379672"/>
                      </a:lnTo>
                      <a:lnTo>
                        <a:pt x="0" y="0"/>
                      </a:lnTo>
                      <a:lnTo>
                        <a:pt x="1037737" y="0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50"/>
                </a:p>
              </p:txBody>
            </p:sp>
            <p:cxnSp>
              <p:nvCxnSpPr>
                <p:cNvPr id="29" name="Connector: Elbow 38">
                  <a:extLst>
                    <a:ext uri="{FF2B5EF4-FFF2-40B4-BE49-F238E27FC236}">
                      <a16:creationId xmlns:a16="http://schemas.microsoft.com/office/drawing/2014/main" id="{138BD324-49BE-304E-B51E-866E072B49E2}"/>
                    </a:ext>
                  </a:extLst>
                </p:cNvPr>
                <p:cNvCxnSpPr/>
                <p:nvPr/>
              </p:nvCxnSpPr>
              <p:spPr>
                <a:xfrm>
                  <a:off x="1508732" y="2287797"/>
                  <a:ext cx="2415858" cy="1179303"/>
                </a:xfrm>
                <a:prstGeom prst="bentConnector3">
                  <a:avLst>
                    <a:gd name="adj1" fmla="val 48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009B05B9-253B-1442-BC09-4537CE6BF06B}"/>
                  </a:ext>
                </a:extLst>
              </p:cNvPr>
              <p:cNvGrpSpPr/>
              <p:nvPr/>
            </p:nvGrpSpPr>
            <p:grpSpPr>
              <a:xfrm>
                <a:off x="5280922" y="1669066"/>
                <a:ext cx="3077771" cy="1682937"/>
                <a:chOff x="5280922" y="2065490"/>
                <a:chExt cx="3077771" cy="1682937"/>
              </a:xfrm>
            </p:grpSpPr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FDEC6344-FDF1-6A48-A5E2-61A96A795EC3}"/>
                    </a:ext>
                  </a:extLst>
                </p:cNvPr>
                <p:cNvCxnSpPr/>
                <p:nvPr/>
              </p:nvCxnSpPr>
              <p:spPr>
                <a:xfrm flipH="1">
                  <a:off x="7824531" y="2923936"/>
                  <a:ext cx="534162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" name="Freeform: Shape 55">
                  <a:extLst>
                    <a:ext uri="{FF2B5EF4-FFF2-40B4-BE49-F238E27FC236}">
                      <a16:creationId xmlns:a16="http://schemas.microsoft.com/office/drawing/2014/main" id="{E406C3D0-7213-804E-8615-77F6B31525CA}"/>
                    </a:ext>
                  </a:extLst>
                </p:cNvPr>
                <p:cNvSpPr/>
                <p:nvPr/>
              </p:nvSpPr>
              <p:spPr>
                <a:xfrm>
                  <a:off x="6262581" y="2304312"/>
                  <a:ext cx="1554479" cy="619630"/>
                </a:xfrm>
                <a:custGeom>
                  <a:avLst/>
                  <a:gdLst>
                    <a:gd name="connsiteX0" fmla="*/ 0 w 1740665"/>
                    <a:gd name="connsiteY0" fmla="*/ 0 h 1090670"/>
                    <a:gd name="connsiteX1" fmla="*/ 914400 w 1740665"/>
                    <a:gd name="connsiteY1" fmla="*/ 231354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046603 w 1740665"/>
                    <a:gd name="connsiteY1" fmla="*/ 253388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740665" h="1090670">
                      <a:moveTo>
                        <a:pt x="0" y="0"/>
                      </a:moveTo>
                      <a:cubicBezTo>
                        <a:pt x="312144" y="24788"/>
                        <a:pt x="822593" y="27543"/>
                        <a:pt x="1145755" y="308473"/>
                      </a:cubicBezTo>
                      <a:cubicBezTo>
                        <a:pt x="1468917" y="589403"/>
                        <a:pt x="1494622" y="564614"/>
                        <a:pt x="1740665" y="1090670"/>
                      </a:cubicBez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50"/>
                </a:p>
              </p:txBody>
            </p:sp>
            <p:sp>
              <p:nvSpPr>
                <p:cNvPr id="34" name="Freeform: Shape 56">
                  <a:extLst>
                    <a:ext uri="{FF2B5EF4-FFF2-40B4-BE49-F238E27FC236}">
                      <a16:creationId xmlns:a16="http://schemas.microsoft.com/office/drawing/2014/main" id="{9BD792DA-4A34-1F49-AD2F-6DD8BB0D6C47}"/>
                    </a:ext>
                  </a:extLst>
                </p:cNvPr>
                <p:cNvSpPr/>
                <p:nvPr/>
              </p:nvSpPr>
              <p:spPr>
                <a:xfrm flipV="1">
                  <a:off x="6260787" y="2923960"/>
                  <a:ext cx="1554479" cy="619630"/>
                </a:xfrm>
                <a:custGeom>
                  <a:avLst/>
                  <a:gdLst>
                    <a:gd name="connsiteX0" fmla="*/ 0 w 1740665"/>
                    <a:gd name="connsiteY0" fmla="*/ 0 h 1090670"/>
                    <a:gd name="connsiteX1" fmla="*/ 914400 w 1740665"/>
                    <a:gd name="connsiteY1" fmla="*/ 231354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046603 w 1740665"/>
                    <a:gd name="connsiteY1" fmla="*/ 253388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740665" h="1090670">
                      <a:moveTo>
                        <a:pt x="0" y="0"/>
                      </a:moveTo>
                      <a:cubicBezTo>
                        <a:pt x="312144" y="24788"/>
                        <a:pt x="822593" y="27543"/>
                        <a:pt x="1145755" y="308473"/>
                      </a:cubicBezTo>
                      <a:cubicBezTo>
                        <a:pt x="1468917" y="589403"/>
                        <a:pt x="1494622" y="564614"/>
                        <a:pt x="1740665" y="1090670"/>
                      </a:cubicBez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50"/>
                </a:p>
              </p:txBody>
            </p:sp>
            <p:sp>
              <p:nvSpPr>
                <p:cNvPr id="35" name="Freeform: Shape 54">
                  <a:extLst>
                    <a:ext uri="{FF2B5EF4-FFF2-40B4-BE49-F238E27FC236}">
                      <a16:creationId xmlns:a16="http://schemas.microsoft.com/office/drawing/2014/main" id="{AAB22B87-FBB6-D544-A767-8258C9502681}"/>
                    </a:ext>
                  </a:extLst>
                </p:cNvPr>
                <p:cNvSpPr/>
                <p:nvPr/>
              </p:nvSpPr>
              <p:spPr>
                <a:xfrm>
                  <a:off x="6267831" y="2311491"/>
                  <a:ext cx="277888" cy="1230560"/>
                </a:xfrm>
                <a:custGeom>
                  <a:avLst/>
                  <a:gdLst>
                    <a:gd name="connsiteX0" fmla="*/ 0 w 311172"/>
                    <a:gd name="connsiteY0" fmla="*/ 0 h 1377950"/>
                    <a:gd name="connsiteX1" fmla="*/ 311150 w 311172"/>
                    <a:gd name="connsiteY1" fmla="*/ 647700 h 1377950"/>
                    <a:gd name="connsiteX2" fmla="*/ 12700 w 311172"/>
                    <a:gd name="connsiteY2" fmla="*/ 1377950 h 1377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11172" h="1377950">
                      <a:moveTo>
                        <a:pt x="0" y="0"/>
                      </a:moveTo>
                      <a:cubicBezTo>
                        <a:pt x="154516" y="209021"/>
                        <a:pt x="309033" y="418042"/>
                        <a:pt x="311150" y="647700"/>
                      </a:cubicBezTo>
                      <a:cubicBezTo>
                        <a:pt x="313267" y="877358"/>
                        <a:pt x="162983" y="1127654"/>
                        <a:pt x="12700" y="1377950"/>
                      </a:cubicBez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50"/>
                </a:p>
              </p:txBody>
            </p:sp>
            <p:cxnSp>
              <p:nvCxnSpPr>
                <p:cNvPr id="36" name="Connector: Elbow 57">
                  <a:extLst>
                    <a:ext uri="{FF2B5EF4-FFF2-40B4-BE49-F238E27FC236}">
                      <a16:creationId xmlns:a16="http://schemas.microsoft.com/office/drawing/2014/main" id="{73B72F2A-76FE-BE40-9DCC-F9336D8A67C6}"/>
                    </a:ext>
                  </a:extLst>
                </p:cNvPr>
                <p:cNvCxnSpPr/>
                <p:nvPr/>
              </p:nvCxnSpPr>
              <p:spPr>
                <a:xfrm>
                  <a:off x="5280922" y="2065490"/>
                  <a:ext cx="1183027" cy="590914"/>
                </a:xfrm>
                <a:prstGeom prst="bentConnector3">
                  <a:avLst>
                    <a:gd name="adj1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nector: Elbow 59">
                  <a:extLst>
                    <a:ext uri="{FF2B5EF4-FFF2-40B4-BE49-F238E27FC236}">
                      <a16:creationId xmlns:a16="http://schemas.microsoft.com/office/drawing/2014/main" id="{F4F4650F-4156-5744-8898-801E47970417}"/>
                    </a:ext>
                  </a:extLst>
                </p:cNvPr>
                <p:cNvCxnSpPr/>
                <p:nvPr/>
              </p:nvCxnSpPr>
              <p:spPr>
                <a:xfrm flipV="1">
                  <a:off x="5280922" y="3190684"/>
                  <a:ext cx="1172534" cy="557743"/>
                </a:xfrm>
                <a:prstGeom prst="bentConnector3">
                  <a:avLst>
                    <a:gd name="adj1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F917912E-B385-9C45-AB79-C46C89DE29FD}"/>
              </a:ext>
            </a:extLst>
          </p:cNvPr>
          <p:cNvSpPr txBox="1"/>
          <p:nvPr/>
        </p:nvSpPr>
        <p:spPr>
          <a:xfrm>
            <a:off x="4648200" y="1028700"/>
            <a:ext cx="39687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…sequential circuits let us </a:t>
            </a:r>
            <a:r>
              <a:rPr lang="en-US" sz="2200" b="1" dirty="0"/>
              <a:t>remember the results…</a:t>
            </a:r>
            <a:endParaRPr lang="en-US" sz="22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E5670E1-2F25-1E4A-B359-90C379FA2F70}"/>
              </a:ext>
            </a:extLst>
          </p:cNvPr>
          <p:cNvSpPr txBox="1"/>
          <p:nvPr/>
        </p:nvSpPr>
        <p:spPr>
          <a:xfrm>
            <a:off x="603249" y="1028701"/>
            <a:ext cx="39687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combinational circuits let us do </a:t>
            </a:r>
            <a:r>
              <a:rPr lang="en-US" sz="2200" b="1" dirty="0"/>
              <a:t>any computation…</a:t>
            </a:r>
            <a:endParaRPr lang="en-US" sz="22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8267A12-532C-6F45-82DE-7A53DCA03599}"/>
              </a:ext>
            </a:extLst>
          </p:cNvPr>
          <p:cNvSpPr txBox="1"/>
          <p:nvPr/>
        </p:nvSpPr>
        <p:spPr>
          <a:xfrm>
            <a:off x="1893972" y="3801132"/>
            <a:ext cx="49116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…and connecting them in a loop lets us do </a:t>
            </a:r>
            <a:r>
              <a:rPr lang="en-US" sz="2200" b="1" dirty="0"/>
              <a:t>multi-step operations.</a:t>
            </a:r>
            <a:endParaRPr lang="en-US" sz="22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9EB5758-6164-F048-AA09-E759E76DA86A}"/>
              </a:ext>
            </a:extLst>
          </p:cNvPr>
          <p:cNvSpPr txBox="1"/>
          <p:nvPr/>
        </p:nvSpPr>
        <p:spPr>
          <a:xfrm>
            <a:off x="1793990" y="4667883"/>
            <a:ext cx="53688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these start to look a bit like programs…</a:t>
            </a:r>
          </a:p>
        </p:txBody>
      </p:sp>
    </p:spTree>
    <p:extLst>
      <p:ext uri="{BB962C8B-B14F-4D97-AF65-F5344CB8AC3E}">
        <p14:creationId xmlns:p14="http://schemas.microsoft.com/office/powerpoint/2010/main" val="38028702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  <p:bldP spid="5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44DA2-AB16-2443-8906-6A8D82B39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Let's make a Thing!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FA7E7-257D-604C-9E57-771772240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first, let's look at </a:t>
            </a:r>
            <a:r>
              <a:rPr lang="en-US" b="1" dirty="0" err="1"/>
              <a:t>simple_counter.circ</a:t>
            </a:r>
            <a:r>
              <a:rPr lang="en-US" b="1" dirty="0"/>
              <a:t>.</a:t>
            </a:r>
          </a:p>
          <a:p>
            <a:pPr lvl="1"/>
            <a:r>
              <a:rPr lang="en-US" dirty="0"/>
              <a:t>it's a simple counter. HUH.</a:t>
            </a:r>
          </a:p>
          <a:p>
            <a:r>
              <a:rPr lang="en-US" dirty="0"/>
              <a:t>now, let's modify it to make it do something a little more interesting.</a:t>
            </a:r>
          </a:p>
          <a:p>
            <a:pPr lvl="1"/>
            <a:r>
              <a:rPr lang="en-US" dirty="0"/>
              <a:t>maybe it only counts </a:t>
            </a:r>
            <a:r>
              <a:rPr lang="en-US" b="1" dirty="0"/>
              <a:t>when the user holds a button.</a:t>
            </a:r>
          </a:p>
          <a:p>
            <a:pPr lvl="1"/>
            <a:r>
              <a:rPr lang="en-US" dirty="0"/>
              <a:t>maybe it only counts </a:t>
            </a:r>
            <a:r>
              <a:rPr lang="en-US" b="1" dirty="0"/>
              <a:t>when the value is less than 10.</a:t>
            </a:r>
          </a:p>
          <a:p>
            <a:pPr lvl="1"/>
            <a:r>
              <a:rPr lang="en-US" dirty="0"/>
              <a:t>maybe it can count </a:t>
            </a:r>
            <a:r>
              <a:rPr lang="en-US" b="1" dirty="0"/>
              <a:t>up or down, depending on some input.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0AB631-A975-F943-B272-5C404C1C3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EF726-311B-A24E-9DD6-334F3A211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72057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FA5FF-A9EC-E540-932F-1647CAB11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Smooshing bits together to get other bits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28ACE-8723-404C-9E91-9596A8582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838199"/>
          </a:xfrm>
        </p:spPr>
        <p:txBody>
          <a:bodyPr/>
          <a:lstStyle/>
          <a:p>
            <a:r>
              <a:rPr lang="en-US" dirty="0"/>
              <a:t>all the logic we've talked about so far is </a:t>
            </a:r>
            <a:r>
              <a:rPr lang="en-US" b="1" dirty="0"/>
              <a:t>combinational logic.</a:t>
            </a:r>
          </a:p>
          <a:p>
            <a:pPr lvl="1"/>
            <a:r>
              <a:rPr lang="en-US" dirty="0"/>
              <a:t>you give it some </a:t>
            </a:r>
            <a:r>
              <a:rPr lang="en-US" b="1" dirty="0"/>
              <a:t>combination</a:t>
            </a:r>
            <a:r>
              <a:rPr lang="en-US" dirty="0"/>
              <a:t> of inputs, and you get an output.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4FB6BC-95AB-9240-936C-013BFB90F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FE1ECD-B002-7E4C-AB75-C8BB61203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C6569B6-848F-5044-833D-53233FCDA0AC}"/>
              </a:ext>
            </a:extLst>
          </p:cNvPr>
          <p:cNvGrpSpPr/>
          <p:nvPr/>
        </p:nvGrpSpPr>
        <p:grpSpPr>
          <a:xfrm>
            <a:off x="1937517" y="4159749"/>
            <a:ext cx="1383856" cy="655912"/>
            <a:chOff x="943752" y="2087428"/>
            <a:chExt cx="2927891" cy="1387744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3AD27A2-FC1C-7E4D-966E-FDE13365C9F7}"/>
                </a:ext>
              </a:extLst>
            </p:cNvPr>
            <p:cNvCxnSpPr/>
            <p:nvPr/>
          </p:nvCxnSpPr>
          <p:spPr>
            <a:xfrm flipH="1">
              <a:off x="943752" y="2392228"/>
              <a:ext cx="59814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4D8AD6E-C446-1F4D-ADD2-5848215169F0}"/>
                </a:ext>
              </a:extLst>
            </p:cNvPr>
            <p:cNvCxnSpPr/>
            <p:nvPr/>
          </p:nvCxnSpPr>
          <p:spPr>
            <a:xfrm flipH="1">
              <a:off x="3273502" y="2781300"/>
              <a:ext cx="59814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AB52D0B-DC14-A34A-9BA4-C87F42086F41}"/>
                </a:ext>
              </a:extLst>
            </p:cNvPr>
            <p:cNvCxnSpPr/>
            <p:nvPr/>
          </p:nvCxnSpPr>
          <p:spPr>
            <a:xfrm flipH="1">
              <a:off x="943752" y="3238500"/>
              <a:ext cx="59814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Arc 13">
              <a:extLst>
                <a:ext uri="{FF2B5EF4-FFF2-40B4-BE49-F238E27FC236}">
                  <a16:creationId xmlns:a16="http://schemas.microsoft.com/office/drawing/2014/main" id="{ACAC0339-AF6B-5445-A57C-D5FEA3304D4F}"/>
                </a:ext>
              </a:extLst>
            </p:cNvPr>
            <p:cNvSpPr/>
            <p:nvPr/>
          </p:nvSpPr>
          <p:spPr>
            <a:xfrm>
              <a:off x="1879331" y="2087428"/>
              <a:ext cx="1387744" cy="1387744"/>
            </a:xfrm>
            <a:prstGeom prst="arc">
              <a:avLst>
                <a:gd name="adj1" fmla="val 16200000"/>
                <a:gd name="adj2" fmla="val 540089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" name="Rectangle 7">
              <a:extLst>
                <a:ext uri="{FF2B5EF4-FFF2-40B4-BE49-F238E27FC236}">
                  <a16:creationId xmlns:a16="http://schemas.microsoft.com/office/drawing/2014/main" id="{48226A91-B7CC-2742-83A6-A94772A4EEC9}"/>
                </a:ext>
              </a:extLst>
            </p:cNvPr>
            <p:cNvSpPr/>
            <p:nvPr/>
          </p:nvSpPr>
          <p:spPr>
            <a:xfrm>
              <a:off x="1541893" y="2087428"/>
              <a:ext cx="1037737" cy="1387744"/>
            </a:xfrm>
            <a:custGeom>
              <a:avLst/>
              <a:gdLst>
                <a:gd name="connsiteX0" fmla="*/ 0 w 1037737"/>
                <a:gd name="connsiteY0" fmla="*/ 0 h 1379672"/>
                <a:gd name="connsiteX1" fmla="*/ 1037737 w 1037737"/>
                <a:gd name="connsiteY1" fmla="*/ 0 h 1379672"/>
                <a:gd name="connsiteX2" fmla="*/ 1037737 w 1037737"/>
                <a:gd name="connsiteY2" fmla="*/ 1379672 h 1379672"/>
                <a:gd name="connsiteX3" fmla="*/ 0 w 1037737"/>
                <a:gd name="connsiteY3" fmla="*/ 1379672 h 1379672"/>
                <a:gd name="connsiteX4" fmla="*/ 0 w 1037737"/>
                <a:gd name="connsiteY4" fmla="*/ 0 h 1379672"/>
                <a:gd name="connsiteX0" fmla="*/ 1037737 w 1129177"/>
                <a:gd name="connsiteY0" fmla="*/ 1379672 h 1471112"/>
                <a:gd name="connsiteX1" fmla="*/ 0 w 1129177"/>
                <a:gd name="connsiteY1" fmla="*/ 1379672 h 1471112"/>
                <a:gd name="connsiteX2" fmla="*/ 0 w 1129177"/>
                <a:gd name="connsiteY2" fmla="*/ 0 h 1471112"/>
                <a:gd name="connsiteX3" fmla="*/ 1037737 w 1129177"/>
                <a:gd name="connsiteY3" fmla="*/ 0 h 1471112"/>
                <a:gd name="connsiteX4" fmla="*/ 1129177 w 1129177"/>
                <a:gd name="connsiteY4" fmla="*/ 1471112 h 1471112"/>
                <a:gd name="connsiteX0" fmla="*/ 1037737 w 1037737"/>
                <a:gd name="connsiteY0" fmla="*/ 1379672 h 1379672"/>
                <a:gd name="connsiteX1" fmla="*/ 0 w 1037737"/>
                <a:gd name="connsiteY1" fmla="*/ 1379672 h 1379672"/>
                <a:gd name="connsiteX2" fmla="*/ 0 w 1037737"/>
                <a:gd name="connsiteY2" fmla="*/ 0 h 1379672"/>
                <a:gd name="connsiteX3" fmla="*/ 1037737 w 1037737"/>
                <a:gd name="connsiteY3" fmla="*/ 0 h 1379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7737" h="1379672">
                  <a:moveTo>
                    <a:pt x="1037737" y="1379672"/>
                  </a:moveTo>
                  <a:lnTo>
                    <a:pt x="0" y="1379672"/>
                  </a:lnTo>
                  <a:lnTo>
                    <a:pt x="0" y="0"/>
                  </a:lnTo>
                  <a:lnTo>
                    <a:pt x="1037737" y="0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3ED64D4-75F3-5945-BBCB-E129C16C2213}"/>
              </a:ext>
            </a:extLst>
          </p:cNvPr>
          <p:cNvGrpSpPr/>
          <p:nvPr/>
        </p:nvGrpSpPr>
        <p:grpSpPr>
          <a:xfrm>
            <a:off x="1698239" y="1485900"/>
            <a:ext cx="1311824" cy="655897"/>
            <a:chOff x="4982352" y="2087461"/>
            <a:chExt cx="2775491" cy="1387712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CDE9F91-E2F8-8B43-B612-8BACE3B4BBE3}"/>
                </a:ext>
              </a:extLst>
            </p:cNvPr>
            <p:cNvCxnSpPr/>
            <p:nvPr/>
          </p:nvCxnSpPr>
          <p:spPr>
            <a:xfrm flipH="1">
              <a:off x="4982352" y="2392228"/>
              <a:ext cx="59814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8B1C7BB-C5FD-C347-A27A-918A918D5F73}"/>
                </a:ext>
              </a:extLst>
            </p:cNvPr>
            <p:cNvCxnSpPr/>
            <p:nvPr/>
          </p:nvCxnSpPr>
          <p:spPr>
            <a:xfrm flipH="1">
              <a:off x="7159702" y="2781300"/>
              <a:ext cx="59814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4AC279D-6612-8B42-A98F-C633CEA51375}"/>
                </a:ext>
              </a:extLst>
            </p:cNvPr>
            <p:cNvCxnSpPr/>
            <p:nvPr/>
          </p:nvCxnSpPr>
          <p:spPr>
            <a:xfrm flipH="1">
              <a:off x="4982352" y="3238500"/>
              <a:ext cx="59814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86C33087-A830-3B49-B30C-3AF75370196C}"/>
                </a:ext>
              </a:extLst>
            </p:cNvPr>
            <p:cNvGrpSpPr/>
            <p:nvPr/>
          </p:nvGrpSpPr>
          <p:grpSpPr>
            <a:xfrm>
              <a:off x="5408662" y="2087461"/>
              <a:ext cx="1742674" cy="1387712"/>
              <a:chOff x="5561062" y="2087461"/>
              <a:chExt cx="1742674" cy="1387712"/>
            </a:xfrm>
          </p:grpSpPr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AA316ACC-6D8A-0040-8966-E4F24B698C09}"/>
                  </a:ext>
                </a:extLst>
              </p:cNvPr>
              <p:cNvGrpSpPr/>
              <p:nvPr/>
            </p:nvGrpSpPr>
            <p:grpSpPr>
              <a:xfrm>
                <a:off x="5561062" y="2087461"/>
                <a:ext cx="1742674" cy="1387712"/>
                <a:chOff x="5561062" y="1690630"/>
                <a:chExt cx="1742674" cy="2181373"/>
              </a:xfrm>
            </p:grpSpPr>
            <p:sp>
              <p:nvSpPr>
                <p:cNvPr id="27" name="Freeform: Shape 15">
                  <a:extLst>
                    <a:ext uri="{FF2B5EF4-FFF2-40B4-BE49-F238E27FC236}">
                      <a16:creationId xmlns:a16="http://schemas.microsoft.com/office/drawing/2014/main" id="{50B3D926-6FC8-5B4A-954A-61D3DE26E1E7}"/>
                    </a:ext>
                  </a:extLst>
                </p:cNvPr>
                <p:cNvSpPr/>
                <p:nvPr/>
              </p:nvSpPr>
              <p:spPr>
                <a:xfrm>
                  <a:off x="5563071" y="1690630"/>
                  <a:ext cx="1740665" cy="1090670"/>
                </a:xfrm>
                <a:custGeom>
                  <a:avLst/>
                  <a:gdLst>
                    <a:gd name="connsiteX0" fmla="*/ 0 w 1740665"/>
                    <a:gd name="connsiteY0" fmla="*/ 0 h 1090670"/>
                    <a:gd name="connsiteX1" fmla="*/ 914400 w 1740665"/>
                    <a:gd name="connsiteY1" fmla="*/ 231354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046603 w 1740665"/>
                    <a:gd name="connsiteY1" fmla="*/ 253388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740665" h="1090670">
                      <a:moveTo>
                        <a:pt x="0" y="0"/>
                      </a:moveTo>
                      <a:cubicBezTo>
                        <a:pt x="312144" y="24788"/>
                        <a:pt x="822593" y="27543"/>
                        <a:pt x="1145755" y="308473"/>
                      </a:cubicBezTo>
                      <a:cubicBezTo>
                        <a:pt x="1468917" y="589403"/>
                        <a:pt x="1494622" y="564614"/>
                        <a:pt x="1740665" y="1090670"/>
                      </a:cubicBez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28" name="Freeform: Shape 37">
                  <a:extLst>
                    <a:ext uri="{FF2B5EF4-FFF2-40B4-BE49-F238E27FC236}">
                      <a16:creationId xmlns:a16="http://schemas.microsoft.com/office/drawing/2014/main" id="{F0EAA047-7FA7-F148-A87C-69EB5D1EE9BC}"/>
                    </a:ext>
                  </a:extLst>
                </p:cNvPr>
                <p:cNvSpPr/>
                <p:nvPr/>
              </p:nvSpPr>
              <p:spPr>
                <a:xfrm flipV="1">
                  <a:off x="5561062" y="2781333"/>
                  <a:ext cx="1740665" cy="1090670"/>
                </a:xfrm>
                <a:custGeom>
                  <a:avLst/>
                  <a:gdLst>
                    <a:gd name="connsiteX0" fmla="*/ 0 w 1740665"/>
                    <a:gd name="connsiteY0" fmla="*/ 0 h 1090670"/>
                    <a:gd name="connsiteX1" fmla="*/ 914400 w 1740665"/>
                    <a:gd name="connsiteY1" fmla="*/ 231354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046603 w 1740665"/>
                    <a:gd name="connsiteY1" fmla="*/ 253388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740665" h="1090670">
                      <a:moveTo>
                        <a:pt x="0" y="0"/>
                      </a:moveTo>
                      <a:cubicBezTo>
                        <a:pt x="312144" y="24788"/>
                        <a:pt x="822593" y="27543"/>
                        <a:pt x="1145755" y="308473"/>
                      </a:cubicBezTo>
                      <a:cubicBezTo>
                        <a:pt x="1468917" y="589403"/>
                        <a:pt x="1494622" y="564614"/>
                        <a:pt x="1740665" y="1090670"/>
                      </a:cubicBez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</p:grpSp>
          <p:sp>
            <p:nvSpPr>
              <p:cNvPr id="26" name="Freeform: Shape 38">
                <a:extLst>
                  <a:ext uri="{FF2B5EF4-FFF2-40B4-BE49-F238E27FC236}">
                    <a16:creationId xmlns:a16="http://schemas.microsoft.com/office/drawing/2014/main" id="{B8470913-A8D9-404B-9616-46AA301A0204}"/>
                  </a:ext>
                </a:extLst>
              </p:cNvPr>
              <p:cNvSpPr/>
              <p:nvPr/>
            </p:nvSpPr>
            <p:spPr>
              <a:xfrm>
                <a:off x="5568950" y="2095500"/>
                <a:ext cx="311172" cy="1377950"/>
              </a:xfrm>
              <a:custGeom>
                <a:avLst/>
                <a:gdLst>
                  <a:gd name="connsiteX0" fmla="*/ 0 w 311172"/>
                  <a:gd name="connsiteY0" fmla="*/ 0 h 1377950"/>
                  <a:gd name="connsiteX1" fmla="*/ 311150 w 311172"/>
                  <a:gd name="connsiteY1" fmla="*/ 647700 h 1377950"/>
                  <a:gd name="connsiteX2" fmla="*/ 12700 w 311172"/>
                  <a:gd name="connsiteY2" fmla="*/ 1377950 h 1377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1172" h="1377950">
                    <a:moveTo>
                      <a:pt x="0" y="0"/>
                    </a:moveTo>
                    <a:cubicBezTo>
                      <a:pt x="154516" y="209021"/>
                      <a:pt x="309033" y="418042"/>
                      <a:pt x="311150" y="647700"/>
                    </a:cubicBezTo>
                    <a:cubicBezTo>
                      <a:pt x="313267" y="877358"/>
                      <a:pt x="162983" y="1127654"/>
                      <a:pt x="12700" y="1377950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544389C-9CCB-984F-9758-305933261093}"/>
              </a:ext>
            </a:extLst>
          </p:cNvPr>
          <p:cNvGrpSpPr/>
          <p:nvPr/>
        </p:nvGrpSpPr>
        <p:grpSpPr>
          <a:xfrm>
            <a:off x="4219219" y="1605489"/>
            <a:ext cx="1370468" cy="662626"/>
            <a:chOff x="5885462" y="2291308"/>
            <a:chExt cx="2589421" cy="1251992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4AF75E7-9B02-9641-A84F-ECE85099530E}"/>
                </a:ext>
              </a:extLst>
            </p:cNvPr>
            <p:cNvCxnSpPr/>
            <p:nvPr/>
          </p:nvCxnSpPr>
          <p:spPr>
            <a:xfrm flipH="1">
              <a:off x="5885462" y="2563476"/>
              <a:ext cx="53416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6BD7CE7-118B-FE44-B998-900DDD902FDD}"/>
                </a:ext>
              </a:extLst>
            </p:cNvPr>
            <p:cNvCxnSpPr/>
            <p:nvPr/>
          </p:nvCxnSpPr>
          <p:spPr>
            <a:xfrm flipH="1">
              <a:off x="7940721" y="2910932"/>
              <a:ext cx="53416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7E34E0C-6785-BE49-920C-01FB4821A517}"/>
                </a:ext>
              </a:extLst>
            </p:cNvPr>
            <p:cNvCxnSpPr/>
            <p:nvPr/>
          </p:nvCxnSpPr>
          <p:spPr>
            <a:xfrm flipH="1">
              <a:off x="5885462" y="3319228"/>
              <a:ext cx="53416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AE2A5A06-11FF-B04D-A540-3B61C53C8CB5}"/>
                </a:ext>
              </a:extLst>
            </p:cNvPr>
            <p:cNvGrpSpPr/>
            <p:nvPr/>
          </p:nvGrpSpPr>
          <p:grpSpPr>
            <a:xfrm>
              <a:off x="6376977" y="2291308"/>
              <a:ext cx="1556273" cy="1239278"/>
              <a:chOff x="5561062" y="2087461"/>
              <a:chExt cx="1742674" cy="1387712"/>
            </a:xfrm>
          </p:grpSpPr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83393AA5-111F-DB49-BF9D-AC1342994C92}"/>
                  </a:ext>
                </a:extLst>
              </p:cNvPr>
              <p:cNvGrpSpPr/>
              <p:nvPr/>
            </p:nvGrpSpPr>
            <p:grpSpPr>
              <a:xfrm>
                <a:off x="5561062" y="2087461"/>
                <a:ext cx="1742674" cy="1387712"/>
                <a:chOff x="5561062" y="1690630"/>
                <a:chExt cx="1742674" cy="2181373"/>
              </a:xfrm>
            </p:grpSpPr>
            <p:sp>
              <p:nvSpPr>
                <p:cNvPr id="40" name="Freeform: Shape 58">
                  <a:extLst>
                    <a:ext uri="{FF2B5EF4-FFF2-40B4-BE49-F238E27FC236}">
                      <a16:creationId xmlns:a16="http://schemas.microsoft.com/office/drawing/2014/main" id="{510338A0-F36E-2E4E-BA2A-4DA57CCAA29F}"/>
                    </a:ext>
                  </a:extLst>
                </p:cNvPr>
                <p:cNvSpPr/>
                <p:nvPr/>
              </p:nvSpPr>
              <p:spPr>
                <a:xfrm>
                  <a:off x="5563071" y="1690630"/>
                  <a:ext cx="1740665" cy="1090670"/>
                </a:xfrm>
                <a:custGeom>
                  <a:avLst/>
                  <a:gdLst>
                    <a:gd name="connsiteX0" fmla="*/ 0 w 1740665"/>
                    <a:gd name="connsiteY0" fmla="*/ 0 h 1090670"/>
                    <a:gd name="connsiteX1" fmla="*/ 914400 w 1740665"/>
                    <a:gd name="connsiteY1" fmla="*/ 231354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046603 w 1740665"/>
                    <a:gd name="connsiteY1" fmla="*/ 253388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740665" h="1090670">
                      <a:moveTo>
                        <a:pt x="0" y="0"/>
                      </a:moveTo>
                      <a:cubicBezTo>
                        <a:pt x="312144" y="24788"/>
                        <a:pt x="822593" y="27543"/>
                        <a:pt x="1145755" y="308473"/>
                      </a:cubicBezTo>
                      <a:cubicBezTo>
                        <a:pt x="1468917" y="589403"/>
                        <a:pt x="1494622" y="564614"/>
                        <a:pt x="1740665" y="1090670"/>
                      </a:cubicBez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41" name="Freeform: Shape 59">
                  <a:extLst>
                    <a:ext uri="{FF2B5EF4-FFF2-40B4-BE49-F238E27FC236}">
                      <a16:creationId xmlns:a16="http://schemas.microsoft.com/office/drawing/2014/main" id="{0FE47028-ED5D-8F4A-AD7B-4251660C50F8}"/>
                    </a:ext>
                  </a:extLst>
                </p:cNvPr>
                <p:cNvSpPr/>
                <p:nvPr/>
              </p:nvSpPr>
              <p:spPr>
                <a:xfrm flipV="1">
                  <a:off x="5561062" y="2781333"/>
                  <a:ext cx="1740665" cy="1090670"/>
                </a:xfrm>
                <a:custGeom>
                  <a:avLst/>
                  <a:gdLst>
                    <a:gd name="connsiteX0" fmla="*/ 0 w 1740665"/>
                    <a:gd name="connsiteY0" fmla="*/ 0 h 1090670"/>
                    <a:gd name="connsiteX1" fmla="*/ 914400 w 1740665"/>
                    <a:gd name="connsiteY1" fmla="*/ 231354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046603 w 1740665"/>
                    <a:gd name="connsiteY1" fmla="*/ 253388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740665" h="1090670">
                      <a:moveTo>
                        <a:pt x="0" y="0"/>
                      </a:moveTo>
                      <a:cubicBezTo>
                        <a:pt x="312144" y="24788"/>
                        <a:pt x="822593" y="27543"/>
                        <a:pt x="1145755" y="308473"/>
                      </a:cubicBezTo>
                      <a:cubicBezTo>
                        <a:pt x="1468917" y="589403"/>
                        <a:pt x="1494622" y="564614"/>
                        <a:pt x="1740665" y="1090670"/>
                      </a:cubicBez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</p:grpSp>
          <p:sp>
            <p:nvSpPr>
              <p:cNvPr id="39" name="Freeform: Shape 57">
                <a:extLst>
                  <a:ext uri="{FF2B5EF4-FFF2-40B4-BE49-F238E27FC236}">
                    <a16:creationId xmlns:a16="http://schemas.microsoft.com/office/drawing/2014/main" id="{15A9349B-399A-4C47-9825-D89559CDDC64}"/>
                  </a:ext>
                </a:extLst>
              </p:cNvPr>
              <p:cNvSpPr/>
              <p:nvPr/>
            </p:nvSpPr>
            <p:spPr>
              <a:xfrm>
                <a:off x="5568950" y="2095500"/>
                <a:ext cx="311172" cy="1377950"/>
              </a:xfrm>
              <a:custGeom>
                <a:avLst/>
                <a:gdLst>
                  <a:gd name="connsiteX0" fmla="*/ 0 w 311172"/>
                  <a:gd name="connsiteY0" fmla="*/ 0 h 1377950"/>
                  <a:gd name="connsiteX1" fmla="*/ 311150 w 311172"/>
                  <a:gd name="connsiteY1" fmla="*/ 647700 h 1377950"/>
                  <a:gd name="connsiteX2" fmla="*/ 12700 w 311172"/>
                  <a:gd name="connsiteY2" fmla="*/ 1377950 h 1377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1172" h="1377950">
                    <a:moveTo>
                      <a:pt x="0" y="0"/>
                    </a:moveTo>
                    <a:cubicBezTo>
                      <a:pt x="154516" y="209021"/>
                      <a:pt x="309033" y="418042"/>
                      <a:pt x="311150" y="647700"/>
                    </a:cubicBezTo>
                    <a:cubicBezTo>
                      <a:pt x="313267" y="877358"/>
                      <a:pt x="162983" y="1127654"/>
                      <a:pt x="12700" y="1377950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sp>
          <p:nvSpPr>
            <p:cNvPr id="37" name="Freeform: Shape 60">
              <a:extLst>
                <a:ext uri="{FF2B5EF4-FFF2-40B4-BE49-F238E27FC236}">
                  <a16:creationId xmlns:a16="http://schemas.microsoft.com/office/drawing/2014/main" id="{5ACA1513-416F-D349-9BBF-B5B7535C4BE1}"/>
                </a:ext>
              </a:extLst>
            </p:cNvPr>
            <p:cNvSpPr/>
            <p:nvPr/>
          </p:nvSpPr>
          <p:spPr>
            <a:xfrm>
              <a:off x="6248400" y="2312740"/>
              <a:ext cx="277888" cy="1230560"/>
            </a:xfrm>
            <a:custGeom>
              <a:avLst/>
              <a:gdLst>
                <a:gd name="connsiteX0" fmla="*/ 0 w 311172"/>
                <a:gd name="connsiteY0" fmla="*/ 0 h 1377950"/>
                <a:gd name="connsiteX1" fmla="*/ 311150 w 311172"/>
                <a:gd name="connsiteY1" fmla="*/ 647700 h 1377950"/>
                <a:gd name="connsiteX2" fmla="*/ 12700 w 311172"/>
                <a:gd name="connsiteY2" fmla="*/ 1377950 h 1377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1172" h="1377950">
                  <a:moveTo>
                    <a:pt x="0" y="0"/>
                  </a:moveTo>
                  <a:cubicBezTo>
                    <a:pt x="154516" y="209021"/>
                    <a:pt x="309033" y="418042"/>
                    <a:pt x="311150" y="647700"/>
                  </a:cubicBezTo>
                  <a:cubicBezTo>
                    <a:pt x="313267" y="877358"/>
                    <a:pt x="162983" y="1127654"/>
                    <a:pt x="12700" y="137795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351211E-C5AF-3148-8A63-A25D26A105F4}"/>
              </a:ext>
            </a:extLst>
          </p:cNvPr>
          <p:cNvGrpSpPr/>
          <p:nvPr/>
        </p:nvGrpSpPr>
        <p:grpSpPr>
          <a:xfrm>
            <a:off x="433843" y="3550792"/>
            <a:ext cx="1511209" cy="501427"/>
            <a:chOff x="2804694" y="2761118"/>
            <a:chExt cx="2404540" cy="797839"/>
          </a:xfrm>
        </p:grpSpPr>
        <p:sp>
          <p:nvSpPr>
            <p:cNvPr id="46" name="Isosceles Triangle 9">
              <a:extLst>
                <a:ext uri="{FF2B5EF4-FFF2-40B4-BE49-F238E27FC236}">
                  <a16:creationId xmlns:a16="http://schemas.microsoft.com/office/drawing/2014/main" id="{205DA092-2C32-B743-8D94-0F188B7FCED2}"/>
                </a:ext>
              </a:extLst>
            </p:cNvPr>
            <p:cNvSpPr/>
            <p:nvPr/>
          </p:nvSpPr>
          <p:spPr>
            <a:xfrm rot="5400000">
              <a:off x="3602269" y="2561684"/>
              <a:ext cx="797839" cy="1196707"/>
            </a:xfrm>
            <a:prstGeom prst="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649DDFCB-8355-214C-BBA1-443866DA73DF}"/>
                </a:ext>
              </a:extLst>
            </p:cNvPr>
            <p:cNvCxnSpPr/>
            <p:nvPr/>
          </p:nvCxnSpPr>
          <p:spPr>
            <a:xfrm flipH="1">
              <a:off x="2804694" y="3162300"/>
              <a:ext cx="59814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2D99705-29F4-0546-BF93-4C28AC8BB107}"/>
                </a:ext>
              </a:extLst>
            </p:cNvPr>
            <p:cNvCxnSpPr/>
            <p:nvPr/>
          </p:nvCxnSpPr>
          <p:spPr>
            <a:xfrm flipH="1">
              <a:off x="4611093" y="3160040"/>
              <a:ext cx="59814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00F572E9-FA2D-9A41-BD76-93B8D790868F}"/>
              </a:ext>
            </a:extLst>
          </p:cNvPr>
          <p:cNvGrpSpPr/>
          <p:nvPr/>
        </p:nvGrpSpPr>
        <p:grpSpPr>
          <a:xfrm>
            <a:off x="228600" y="2652042"/>
            <a:ext cx="1647048" cy="451690"/>
            <a:chOff x="2616200" y="1439167"/>
            <a:chExt cx="1647048" cy="451690"/>
          </a:xfrm>
        </p:grpSpPr>
        <p:sp>
          <p:nvSpPr>
            <p:cNvPr id="49" name="Isosceles Triangle 9">
              <a:extLst>
                <a:ext uri="{FF2B5EF4-FFF2-40B4-BE49-F238E27FC236}">
                  <a16:creationId xmlns:a16="http://schemas.microsoft.com/office/drawing/2014/main" id="{7FCD1066-959F-6046-8E91-D5967DF7B0F9}"/>
                </a:ext>
              </a:extLst>
            </p:cNvPr>
            <p:cNvSpPr/>
            <p:nvPr/>
          </p:nvSpPr>
          <p:spPr>
            <a:xfrm rot="5400000">
              <a:off x="3067740" y="1326259"/>
              <a:ext cx="451690" cy="677505"/>
            </a:xfrm>
            <a:prstGeom prst="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0C265061-8B25-B340-B3E4-8A055190E901}"/>
                </a:ext>
              </a:extLst>
            </p:cNvPr>
            <p:cNvSpPr/>
            <p:nvPr/>
          </p:nvSpPr>
          <p:spPr>
            <a:xfrm>
              <a:off x="3632338" y="1511077"/>
              <a:ext cx="307871" cy="30787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963F9369-93A8-0440-BFD6-475792044F9F}"/>
                </a:ext>
              </a:extLst>
            </p:cNvPr>
            <p:cNvCxnSpPr/>
            <p:nvPr/>
          </p:nvCxnSpPr>
          <p:spPr>
            <a:xfrm flipH="1">
              <a:off x="2616200" y="1666293"/>
              <a:ext cx="3386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63AA971F-58E8-0445-936B-C725C6F4FFAF}"/>
                </a:ext>
              </a:extLst>
            </p:cNvPr>
            <p:cNvCxnSpPr/>
            <p:nvPr/>
          </p:nvCxnSpPr>
          <p:spPr>
            <a:xfrm flipH="1">
              <a:off x="3924616" y="1665013"/>
              <a:ext cx="3386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F500CC58-5705-DF47-AD16-C14585ED3B4E}"/>
              </a:ext>
            </a:extLst>
          </p:cNvPr>
          <p:cNvGrpSpPr/>
          <p:nvPr/>
        </p:nvGrpSpPr>
        <p:grpSpPr>
          <a:xfrm>
            <a:off x="2868708" y="2617331"/>
            <a:ext cx="1107769" cy="1216656"/>
            <a:chOff x="655321" y="1370755"/>
            <a:chExt cx="2245279" cy="2465977"/>
          </a:xfrm>
        </p:grpSpPr>
        <p:sp>
          <p:nvSpPr>
            <p:cNvPr id="72" name="Trapezoid 71">
              <a:extLst>
                <a:ext uri="{FF2B5EF4-FFF2-40B4-BE49-F238E27FC236}">
                  <a16:creationId xmlns:a16="http://schemas.microsoft.com/office/drawing/2014/main" id="{A2BE2E9B-1A1D-8C40-9AA0-2F1ACEC7EFAC}"/>
                </a:ext>
              </a:extLst>
            </p:cNvPr>
            <p:cNvSpPr/>
            <p:nvPr/>
          </p:nvSpPr>
          <p:spPr>
            <a:xfrm rot="5400000">
              <a:off x="800100" y="1713655"/>
              <a:ext cx="1981200" cy="1295400"/>
            </a:xfrm>
            <a:prstGeom prst="trapezoid">
              <a:avLst>
                <a:gd name="adj" fmla="val 35205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AE052CB1-B7B1-BF40-B468-C5B5D7143174}"/>
                </a:ext>
              </a:extLst>
            </p:cNvPr>
            <p:cNvCxnSpPr/>
            <p:nvPr/>
          </p:nvCxnSpPr>
          <p:spPr>
            <a:xfrm flipH="1">
              <a:off x="655321" y="1797736"/>
              <a:ext cx="462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9C0EEC55-014E-A949-A7E4-BAE2645F660B}"/>
                </a:ext>
              </a:extLst>
            </p:cNvPr>
            <p:cNvCxnSpPr/>
            <p:nvPr/>
          </p:nvCxnSpPr>
          <p:spPr>
            <a:xfrm flipH="1">
              <a:off x="2438400" y="2378228"/>
              <a:ext cx="462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67BC2AA3-454B-6F49-8290-2BB0EB64B485}"/>
                </a:ext>
              </a:extLst>
            </p:cNvPr>
            <p:cNvCxnSpPr/>
            <p:nvPr/>
          </p:nvCxnSpPr>
          <p:spPr>
            <a:xfrm flipH="1">
              <a:off x="655321" y="2931122"/>
              <a:ext cx="462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4411FDD3-EC44-1E48-A7E8-2B15B140249B}"/>
                </a:ext>
              </a:extLst>
            </p:cNvPr>
            <p:cNvCxnSpPr>
              <a:stCxn id="73" idx="3"/>
            </p:cNvCxnSpPr>
            <p:nvPr/>
          </p:nvCxnSpPr>
          <p:spPr>
            <a:xfrm>
              <a:off x="1790700" y="3123932"/>
              <a:ext cx="0" cy="712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9841BFEE-7137-8D4B-9580-62CD2BC207B3}"/>
              </a:ext>
            </a:extLst>
          </p:cNvPr>
          <p:cNvGrpSpPr/>
          <p:nvPr/>
        </p:nvGrpSpPr>
        <p:grpSpPr>
          <a:xfrm>
            <a:off x="6599495" y="1665187"/>
            <a:ext cx="1282088" cy="822717"/>
            <a:chOff x="4969555" y="3799807"/>
            <a:chExt cx="1282088" cy="822717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A04ECF4D-50B4-0A47-BC93-3713A9A4F6FA}"/>
                </a:ext>
              </a:extLst>
            </p:cNvPr>
            <p:cNvSpPr/>
            <p:nvPr/>
          </p:nvSpPr>
          <p:spPr>
            <a:xfrm>
              <a:off x="5200887" y="3799807"/>
              <a:ext cx="822717" cy="8227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4400" b="1" dirty="0">
                  <a:solidFill>
                    <a:schemeClr val="tx1"/>
                  </a:solidFill>
                </a:rPr>
                <a:t>+</a:t>
              </a:r>
              <a:endParaRPr lang="en-US" sz="1100" b="1" dirty="0">
                <a:solidFill>
                  <a:schemeClr val="tx1"/>
                </a:solidFill>
              </a:endParaRPr>
            </a:p>
          </p:txBody>
        </p: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299AA3E1-84AB-554E-8653-CA1FC6200C5A}"/>
                </a:ext>
              </a:extLst>
            </p:cNvPr>
            <p:cNvCxnSpPr/>
            <p:nvPr/>
          </p:nvCxnSpPr>
          <p:spPr>
            <a:xfrm flipH="1">
              <a:off x="4972848" y="4000503"/>
              <a:ext cx="22803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7E766E2A-4571-5E45-AF84-52AB710882DE}"/>
                </a:ext>
              </a:extLst>
            </p:cNvPr>
            <p:cNvCxnSpPr/>
            <p:nvPr/>
          </p:nvCxnSpPr>
          <p:spPr>
            <a:xfrm flipH="1">
              <a:off x="4969555" y="4394212"/>
              <a:ext cx="22803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A5EDDA2E-7DF7-6845-8DAD-A0F0083868B4}"/>
                </a:ext>
              </a:extLst>
            </p:cNvPr>
            <p:cNvCxnSpPr/>
            <p:nvPr/>
          </p:nvCxnSpPr>
          <p:spPr>
            <a:xfrm flipH="1">
              <a:off x="6023604" y="4211165"/>
              <a:ext cx="22803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TextBox 86">
            <a:extLst>
              <a:ext uri="{FF2B5EF4-FFF2-40B4-BE49-F238E27FC236}">
                <a16:creationId xmlns:a16="http://schemas.microsoft.com/office/drawing/2014/main" id="{C938023B-48AB-5C40-920E-277A1769ACB4}"/>
              </a:ext>
            </a:extLst>
          </p:cNvPr>
          <p:cNvSpPr txBox="1"/>
          <p:nvPr/>
        </p:nvSpPr>
        <p:spPr>
          <a:xfrm>
            <a:off x="4629815" y="2705100"/>
            <a:ext cx="36673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gates, </a:t>
            </a:r>
            <a:r>
              <a:rPr lang="en-US" sz="2200" dirty="0" err="1"/>
              <a:t>muxes</a:t>
            </a:r>
            <a:r>
              <a:rPr lang="en-US" sz="2200" dirty="0"/>
              <a:t>, adders… these are all combinational. 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1805FA99-6AC5-7444-808E-19953AD41348}"/>
              </a:ext>
            </a:extLst>
          </p:cNvPr>
          <p:cNvSpPr txBox="1"/>
          <p:nvPr/>
        </p:nvSpPr>
        <p:spPr>
          <a:xfrm>
            <a:off x="4629817" y="3521272"/>
            <a:ext cx="36673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FF0000"/>
                </a:solidFill>
              </a:rPr>
              <a:t>for combinational logic, </a:t>
            </a:r>
            <a:r>
              <a:rPr lang="en-US" sz="2200" b="1" dirty="0">
                <a:solidFill>
                  <a:srgbClr val="FF0000"/>
                </a:solidFill>
              </a:rPr>
              <a:t>the outputs only depend on the </a:t>
            </a:r>
            <a:r>
              <a:rPr lang="en-US" sz="2200" b="1" i="1" dirty="0">
                <a:solidFill>
                  <a:srgbClr val="FF0000"/>
                </a:solidFill>
              </a:rPr>
              <a:t>current inputs.</a:t>
            </a:r>
            <a:endParaRPr lang="en-US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6846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416D3-569D-494A-ABF1-7CD4C74CC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Calculators and computers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2F38E-690E-DA49-A3DC-9FFC9EB21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914399"/>
          </a:xfrm>
        </p:spPr>
        <p:txBody>
          <a:bodyPr/>
          <a:lstStyle/>
          <a:p>
            <a:r>
              <a:rPr lang="en-US" dirty="0"/>
              <a:t>both calculators and computers do arithmetic on bits.</a:t>
            </a:r>
          </a:p>
          <a:p>
            <a:r>
              <a:rPr lang="en-US" dirty="0"/>
              <a:t>but what </a:t>
            </a:r>
            <a:r>
              <a:rPr lang="en-US" i="1" dirty="0"/>
              <a:t>can't</a:t>
            </a:r>
            <a:r>
              <a:rPr lang="en-US" dirty="0"/>
              <a:t> this calculator do that computers </a:t>
            </a:r>
            <a:r>
              <a:rPr lang="en-US" i="1" dirty="0"/>
              <a:t>can?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3CD923-1CB1-AD48-9EED-5D6B993DF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01CAF1-62E7-E443-B532-39004D76B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3501EB-0855-0B48-9197-7B506B8D02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1381760"/>
            <a:ext cx="1752600" cy="2353983"/>
          </a:xfrm>
          <a:prstGeom prst="rect">
            <a:avLst/>
          </a:prstGeom>
        </p:spPr>
      </p:pic>
      <p:pic>
        <p:nvPicPr>
          <p:cNvPr id="7" name="Shape 145" descr="Image result for modern PC">
            <a:extLst>
              <a:ext uri="{FF2B5EF4-FFF2-40B4-BE49-F238E27FC236}">
                <a16:creationId xmlns:a16="http://schemas.microsoft.com/office/drawing/2014/main" id="{E91C5482-F233-B745-A5AE-062E9F9B3E9C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 b="7324"/>
          <a:stretch/>
        </p:blipFill>
        <p:spPr>
          <a:xfrm>
            <a:off x="3810000" y="1409700"/>
            <a:ext cx="3810000" cy="235398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E2D0AC6-1776-CA4C-8552-6211E937CCB4}"/>
              </a:ext>
            </a:extLst>
          </p:cNvPr>
          <p:cNvSpPr txBox="1"/>
          <p:nvPr/>
        </p:nvSpPr>
        <p:spPr>
          <a:xfrm>
            <a:off x="1295220" y="3841837"/>
            <a:ext cx="43435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FF0000"/>
                </a:solidFill>
              </a:rPr>
              <a:t>it can't </a:t>
            </a:r>
            <a:r>
              <a:rPr lang="en-US" sz="2200" b="1" dirty="0">
                <a:solidFill>
                  <a:srgbClr val="FF0000"/>
                </a:solidFill>
              </a:rPr>
              <a:t>do things automatically.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02DA488-1236-7D4E-8FB7-1EBDC4A9CCD0}"/>
              </a:ext>
            </a:extLst>
          </p:cNvPr>
          <p:cNvSpPr txBox="1"/>
          <p:nvPr/>
        </p:nvSpPr>
        <p:spPr>
          <a:xfrm>
            <a:off x="2438400" y="4302781"/>
            <a:ext cx="53307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/>
              <a:t>that is, it can't follow </a:t>
            </a:r>
            <a:r>
              <a:rPr lang="en-US" sz="2200" b="1" i="1" dirty="0"/>
              <a:t>sequences</a:t>
            </a:r>
            <a:r>
              <a:rPr lang="en-US" sz="2200" b="1" dirty="0"/>
              <a:t> of steps.</a:t>
            </a:r>
            <a:endParaRPr lang="en-US" sz="2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0289F7-30ED-9E4B-864B-366CFB12FD7D}"/>
              </a:ext>
            </a:extLst>
          </p:cNvPr>
          <p:cNvSpPr txBox="1"/>
          <p:nvPr/>
        </p:nvSpPr>
        <p:spPr>
          <a:xfrm>
            <a:off x="750979" y="4788812"/>
            <a:ext cx="779444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/>
              <a:t>how do you do a </a:t>
            </a:r>
            <a:r>
              <a:rPr lang="en-US" sz="2200" i="1" dirty="0"/>
              <a:t>sequence</a:t>
            </a:r>
            <a:r>
              <a:rPr lang="en-US" sz="2200" dirty="0"/>
              <a:t> of steps with combinational logic?</a:t>
            </a:r>
          </a:p>
        </p:txBody>
      </p:sp>
    </p:spTree>
    <p:extLst>
      <p:ext uri="{BB962C8B-B14F-4D97-AF65-F5344CB8AC3E}">
        <p14:creationId xmlns:p14="http://schemas.microsoft.com/office/powerpoint/2010/main" val="22392975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A18CE-AC44-0E4E-BE8A-6F5127182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You, uh, can't.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23667-1FD1-724A-A584-8B6ADA2F8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put a certain input into a combinational circuit…</a:t>
            </a:r>
          </a:p>
          <a:p>
            <a:pPr lvl="1"/>
            <a:r>
              <a:rPr lang="en-US" dirty="0"/>
              <a:t>the output will </a:t>
            </a:r>
            <a:r>
              <a:rPr lang="en-US" b="1" dirty="0"/>
              <a:t>never change.</a:t>
            </a:r>
          </a:p>
          <a:p>
            <a:pPr lvl="1"/>
            <a:r>
              <a:rPr lang="en-US" dirty="0"/>
              <a:t>so you can't get a "sequence" of things coming out.</a:t>
            </a:r>
          </a:p>
          <a:p>
            <a:r>
              <a:rPr lang="en-US" dirty="0"/>
              <a:t>well, the output </a:t>
            </a:r>
            <a:r>
              <a:rPr lang="en-US" b="1" dirty="0"/>
              <a:t>changes when we change the inputs.</a:t>
            </a:r>
          </a:p>
          <a:p>
            <a:r>
              <a:rPr lang="en-US" i="1" dirty="0"/>
              <a:t>and </a:t>
            </a:r>
            <a:r>
              <a:rPr lang="en-US" dirty="0"/>
              <a:t>when </a:t>
            </a:r>
            <a:r>
              <a:rPr lang="en-US" b="1" dirty="0"/>
              <a:t>signals move through it </a:t>
            </a:r>
            <a:r>
              <a:rPr lang="en-US" dirty="0"/>
              <a:t>(due to propagation delay).</a:t>
            </a:r>
          </a:p>
          <a:p>
            <a:pPr lvl="1"/>
            <a:r>
              <a:rPr lang="en-US" dirty="0"/>
              <a:t>remember the ripple carry adder?</a:t>
            </a:r>
          </a:p>
          <a:p>
            <a:r>
              <a:rPr lang="en-US" dirty="0"/>
              <a:t>but that's a </a:t>
            </a:r>
            <a:r>
              <a:rPr lang="en-US" i="1" dirty="0"/>
              <a:t>bad</a:t>
            </a:r>
            <a:r>
              <a:rPr lang="en-US" dirty="0"/>
              <a:t> thing, right? we got strange, incorrect answers for a while until it "settled" on the final answer.</a:t>
            </a:r>
          </a:p>
          <a:p>
            <a:pPr lvl="1"/>
            <a:r>
              <a:rPr lang="en-US" dirty="0"/>
              <a:t>surely we couldn't… </a:t>
            </a:r>
            <a:r>
              <a:rPr lang="en-US" i="1" dirty="0"/>
              <a:t>use</a:t>
            </a:r>
            <a:r>
              <a:rPr lang="en-US" dirty="0"/>
              <a:t> that weirdness for something useful.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902469-6EA4-1640-B444-571F37632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7CDBD7-7A0D-2849-9FE9-8F461FBA3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2031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Using that weirdness for something useful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74412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RS Latch (or SR latch)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2"/>
            <a:ext cx="4803586" cy="513536"/>
          </a:xfrm>
        </p:spPr>
        <p:txBody>
          <a:bodyPr>
            <a:normAutofit/>
          </a:bodyPr>
          <a:lstStyle/>
          <a:p>
            <a:r>
              <a:rPr lang="en-US" dirty="0"/>
              <a:t>here's a confusing circuit.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891451"/>
              </p:ext>
            </p:extLst>
          </p:nvPr>
        </p:nvGraphicFramePr>
        <p:xfrm>
          <a:off x="7697234" y="2893399"/>
          <a:ext cx="1370271" cy="2402560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456757">
                  <a:extLst>
                    <a:ext uri="{9D8B030D-6E8A-4147-A177-3AD203B41FA5}">
                      <a16:colId xmlns:a16="http://schemas.microsoft.com/office/drawing/2014/main" val="3432692331"/>
                    </a:ext>
                  </a:extLst>
                </a:gridCol>
                <a:gridCol w="456757">
                  <a:extLst>
                    <a:ext uri="{9D8B030D-6E8A-4147-A177-3AD203B41FA5}">
                      <a16:colId xmlns:a16="http://schemas.microsoft.com/office/drawing/2014/main" val="1632488727"/>
                    </a:ext>
                  </a:extLst>
                </a:gridCol>
                <a:gridCol w="456757">
                  <a:extLst>
                    <a:ext uri="{9D8B030D-6E8A-4147-A177-3AD203B41FA5}">
                      <a16:colId xmlns:a16="http://schemas.microsoft.com/office/drawing/2014/main" val="2542969739"/>
                    </a:ext>
                  </a:extLst>
                </a:gridCol>
              </a:tblGrid>
              <a:tr h="477542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A</a:t>
                      </a:r>
                    </a:p>
                  </a:txBody>
                  <a:tcPr marL="42136" marR="42136" marT="42136" marB="421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B</a:t>
                      </a:r>
                    </a:p>
                  </a:txBody>
                  <a:tcPr marL="42136" marR="42136" marT="42136" marB="421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Y</a:t>
                      </a:r>
                    </a:p>
                  </a:txBody>
                  <a:tcPr marL="42136" marR="42136" marT="42136" marB="42136"/>
                </a:tc>
                <a:extLst>
                  <a:ext uri="{0D108BD9-81ED-4DB2-BD59-A6C34878D82A}">
                    <a16:rowId xmlns:a16="http://schemas.microsoft.com/office/drawing/2014/main" val="377566539"/>
                  </a:ext>
                </a:extLst>
              </a:tr>
              <a:tr h="477542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2136" marR="42136" marT="42136" marB="421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2136" marR="42136" marT="42136" marB="421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42136" marR="42136" marT="42136" marB="42136"/>
                </a:tc>
                <a:extLst>
                  <a:ext uri="{0D108BD9-81ED-4DB2-BD59-A6C34878D82A}">
                    <a16:rowId xmlns:a16="http://schemas.microsoft.com/office/drawing/2014/main" val="2770857541"/>
                  </a:ext>
                </a:extLst>
              </a:tr>
              <a:tr h="477542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2136" marR="42136" marT="42136" marB="421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42136" marR="42136" marT="42136" marB="421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2136" marR="42136" marT="42136" marB="42136"/>
                </a:tc>
                <a:extLst>
                  <a:ext uri="{0D108BD9-81ED-4DB2-BD59-A6C34878D82A}">
                    <a16:rowId xmlns:a16="http://schemas.microsoft.com/office/drawing/2014/main" val="2290169190"/>
                  </a:ext>
                </a:extLst>
              </a:tr>
              <a:tr h="477542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42136" marR="42136" marT="42136" marB="421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2136" marR="42136" marT="42136" marB="421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2136" marR="42136" marT="42136" marB="42136"/>
                </a:tc>
                <a:extLst>
                  <a:ext uri="{0D108BD9-81ED-4DB2-BD59-A6C34878D82A}">
                    <a16:rowId xmlns:a16="http://schemas.microsoft.com/office/drawing/2014/main" val="1589437635"/>
                  </a:ext>
                </a:extLst>
              </a:tr>
              <a:tr h="477542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42136" marR="42136" marT="42136" marB="421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42136" marR="42136" marT="42136" marB="421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2136" marR="42136" marT="42136" marB="42136"/>
                </a:tc>
                <a:extLst>
                  <a:ext uri="{0D108BD9-81ED-4DB2-BD59-A6C34878D82A}">
                    <a16:rowId xmlns:a16="http://schemas.microsoft.com/office/drawing/2014/main" val="2023386740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066632" y="2589332"/>
            <a:ext cx="6367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NOR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E64C8B6-C61F-DA4D-A6EA-7E67DA1BAAA3}"/>
              </a:ext>
            </a:extLst>
          </p:cNvPr>
          <p:cNvSpPr txBox="1"/>
          <p:nvPr/>
        </p:nvSpPr>
        <p:spPr>
          <a:xfrm>
            <a:off x="548708" y="1506517"/>
            <a:ext cx="401097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/>
              <a:t>what's the logic formula for Q?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F290795-4D86-B742-AF8C-2A598C437C92}"/>
              </a:ext>
            </a:extLst>
          </p:cNvPr>
          <p:cNvSpPr txBox="1"/>
          <p:nvPr/>
        </p:nvSpPr>
        <p:spPr>
          <a:xfrm>
            <a:off x="130447" y="2716033"/>
            <a:ext cx="51929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this</a:t>
            </a:r>
            <a:r>
              <a:rPr lang="en-US" sz="2200" b="1" dirty="0"/>
              <a:t> doesn't make sense</a:t>
            </a:r>
            <a:r>
              <a:rPr lang="en-US" sz="2200" dirty="0"/>
              <a:t> from a combinational viewpoint. </a:t>
            </a:r>
            <a:r>
              <a:rPr lang="en-US" sz="2200" i="1" dirty="0"/>
              <a:t>how can a gate's input depend on its own output?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FED1B83-A158-7548-AC36-E171A8122FDA}"/>
              </a:ext>
            </a:extLst>
          </p:cNvPr>
          <p:cNvSpPr txBox="1"/>
          <p:nvPr/>
        </p:nvSpPr>
        <p:spPr>
          <a:xfrm>
            <a:off x="1849924" y="4090610"/>
            <a:ext cx="47111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well, let's build it in Logisim. what's the worst that could happen, right?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D9B326A1-62E4-0341-ADAB-E2BC844DBCC9}"/>
                  </a:ext>
                </a:extLst>
              </p:cNvPr>
              <p:cNvSpPr txBox="1"/>
              <p:nvPr/>
            </p:nvSpPr>
            <p:spPr>
              <a:xfrm>
                <a:off x="1208558" y="983053"/>
                <a:ext cx="2696572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200" b="1" dirty="0"/>
                  <a:t>A</a:t>
                </a:r>
                <a:r>
                  <a:rPr lang="en-US" sz="2200" dirty="0"/>
                  <a:t> NOR </a:t>
                </a:r>
                <a:r>
                  <a:rPr lang="en-US" sz="2200" b="1" dirty="0"/>
                  <a:t>B</a:t>
                </a:r>
                <a:r>
                  <a:rPr lang="en-US" sz="2200" dirty="0"/>
                  <a:t> = ¬(</a:t>
                </a:r>
                <a:r>
                  <a:rPr lang="en-US" sz="2200" b="1" dirty="0"/>
                  <a:t>A</a:t>
                </a:r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</m:oMath>
                </a14:m>
                <a:r>
                  <a:rPr lang="en-US" sz="2200" dirty="0"/>
                  <a:t> </a:t>
                </a:r>
                <a:r>
                  <a:rPr lang="en-US" sz="2200" b="1" dirty="0"/>
                  <a:t>B</a:t>
                </a:r>
                <a:r>
                  <a:rPr lang="en-US" sz="2200" dirty="0"/>
                  <a:t>)</a:t>
                </a: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D9B326A1-62E4-0341-ADAB-E2BC844DBC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558" y="983053"/>
                <a:ext cx="2696572" cy="430887"/>
              </a:xfrm>
              <a:prstGeom prst="rect">
                <a:avLst/>
              </a:prstGeom>
              <a:blipFill>
                <a:blip r:embed="rId3"/>
                <a:stretch>
                  <a:fillRect l="-2347" t="-5714" r="-2347" b="-2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>
            <a:extLst>
              <a:ext uri="{FF2B5EF4-FFF2-40B4-BE49-F238E27FC236}">
                <a16:creationId xmlns:a16="http://schemas.microsoft.com/office/drawing/2014/main" id="{CB4FB544-56EF-2A45-BBA6-E845F84D64AD}"/>
              </a:ext>
            </a:extLst>
          </p:cNvPr>
          <p:cNvSpPr txBox="1"/>
          <p:nvPr/>
        </p:nvSpPr>
        <p:spPr>
          <a:xfrm>
            <a:off x="384402" y="2090259"/>
            <a:ext cx="45608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dirty="0"/>
              <a:t>Q = </a:t>
            </a:r>
            <a:r>
              <a:rPr lang="en-US" sz="2200" dirty="0"/>
              <a:t>¬(</a:t>
            </a:r>
            <a:r>
              <a:rPr lang="en-US" sz="2200" b="1" dirty="0"/>
              <a:t>R</a:t>
            </a:r>
            <a:r>
              <a:rPr lang="en-US" sz="2200" dirty="0"/>
              <a:t> ∨ ¬(</a:t>
            </a:r>
            <a:r>
              <a:rPr lang="en-US" sz="2200" b="1" dirty="0"/>
              <a:t>S</a:t>
            </a:r>
            <a:r>
              <a:rPr lang="en-US" sz="2200" dirty="0"/>
              <a:t> ∨ ¬(</a:t>
            </a:r>
            <a:r>
              <a:rPr lang="en-US" sz="2200" b="1" dirty="0"/>
              <a:t>R</a:t>
            </a:r>
            <a:r>
              <a:rPr lang="en-US" sz="2200" dirty="0"/>
              <a:t> ∨ ¬(</a:t>
            </a:r>
            <a:r>
              <a:rPr lang="en-US" sz="2200" b="1" dirty="0"/>
              <a:t>S</a:t>
            </a:r>
            <a:r>
              <a:rPr lang="en-US" sz="2200" dirty="0"/>
              <a:t> ∨ ¬(</a:t>
            </a:r>
            <a:r>
              <a:rPr lang="en-US" sz="2200" b="1" dirty="0"/>
              <a:t>R</a:t>
            </a:r>
            <a:r>
              <a:rPr lang="en-US" sz="2200" dirty="0"/>
              <a:t> …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FA79BF2-F083-AD4E-ACFF-9500C6E9B81F}"/>
              </a:ext>
            </a:extLst>
          </p:cNvPr>
          <p:cNvGrpSpPr/>
          <p:nvPr/>
        </p:nvGrpSpPr>
        <p:grpSpPr>
          <a:xfrm>
            <a:off x="5014806" y="535268"/>
            <a:ext cx="3840849" cy="2565383"/>
            <a:chOff x="5014806" y="535268"/>
            <a:chExt cx="3840849" cy="2565383"/>
          </a:xfrm>
        </p:grpSpPr>
        <p:grpSp>
          <p:nvGrpSpPr>
            <p:cNvPr id="21" name="Group 20"/>
            <p:cNvGrpSpPr/>
            <p:nvPr/>
          </p:nvGrpSpPr>
          <p:grpSpPr>
            <a:xfrm>
              <a:off x="5425810" y="611164"/>
              <a:ext cx="2956560" cy="803774"/>
              <a:chOff x="1828500" y="1261604"/>
              <a:chExt cx="3944384" cy="1072325"/>
            </a:xfrm>
          </p:grpSpPr>
          <p:cxnSp>
            <p:nvCxnSpPr>
              <p:cNvPr id="7" name="Straight Connector 6"/>
              <p:cNvCxnSpPr/>
              <p:nvPr/>
            </p:nvCxnSpPr>
            <p:spPr>
              <a:xfrm flipH="1">
                <a:off x="1828500" y="1497107"/>
                <a:ext cx="1463895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H="1">
                <a:off x="4813217" y="1797753"/>
                <a:ext cx="959667" cy="1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flipH="1">
                <a:off x="2824763" y="2151044"/>
                <a:ext cx="462200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" name="Group 12"/>
              <p:cNvGrpSpPr/>
              <p:nvPr/>
            </p:nvGrpSpPr>
            <p:grpSpPr>
              <a:xfrm>
                <a:off x="3154184" y="1261604"/>
                <a:ext cx="1346612" cy="1072325"/>
                <a:chOff x="5561062" y="2087459"/>
                <a:chExt cx="1742674" cy="1387714"/>
              </a:xfrm>
            </p:grpSpPr>
            <p:grpSp>
              <p:nvGrpSpPr>
                <p:cNvPr id="16" name="Group 15"/>
                <p:cNvGrpSpPr/>
                <p:nvPr/>
              </p:nvGrpSpPr>
              <p:grpSpPr>
                <a:xfrm>
                  <a:off x="5561062" y="2087459"/>
                  <a:ext cx="1742674" cy="1387714"/>
                  <a:chOff x="5561062" y="1690627"/>
                  <a:chExt cx="1742674" cy="2181376"/>
                </a:xfrm>
              </p:grpSpPr>
              <p:sp>
                <p:nvSpPr>
                  <p:cNvPr id="18" name="Freeform: Shape 17"/>
                  <p:cNvSpPr/>
                  <p:nvPr/>
                </p:nvSpPr>
                <p:spPr>
                  <a:xfrm>
                    <a:off x="5563072" y="1690627"/>
                    <a:ext cx="1740664" cy="1090670"/>
                  </a:xfrm>
                  <a:custGeom>
                    <a:avLst/>
                    <a:gdLst>
                      <a:gd name="connsiteX0" fmla="*/ 0 w 1740665"/>
                      <a:gd name="connsiteY0" fmla="*/ 0 h 1090670"/>
                      <a:gd name="connsiteX1" fmla="*/ 914400 w 1740665"/>
                      <a:gd name="connsiteY1" fmla="*/ 231354 h 1090670"/>
                      <a:gd name="connsiteX2" fmla="*/ 1740665 w 1740665"/>
                      <a:gd name="connsiteY2" fmla="*/ 1090670 h 1090670"/>
                      <a:gd name="connsiteX0" fmla="*/ 0 w 1740665"/>
                      <a:gd name="connsiteY0" fmla="*/ 0 h 1090670"/>
                      <a:gd name="connsiteX1" fmla="*/ 1046603 w 1740665"/>
                      <a:gd name="connsiteY1" fmla="*/ 253388 h 1090670"/>
                      <a:gd name="connsiteX2" fmla="*/ 1740665 w 1740665"/>
                      <a:gd name="connsiteY2" fmla="*/ 1090670 h 1090670"/>
                      <a:gd name="connsiteX0" fmla="*/ 0 w 1740665"/>
                      <a:gd name="connsiteY0" fmla="*/ 0 h 1090670"/>
                      <a:gd name="connsiteX1" fmla="*/ 1145755 w 1740665"/>
                      <a:gd name="connsiteY1" fmla="*/ 308473 h 1090670"/>
                      <a:gd name="connsiteX2" fmla="*/ 1740665 w 1740665"/>
                      <a:gd name="connsiteY2" fmla="*/ 1090670 h 1090670"/>
                      <a:gd name="connsiteX0" fmla="*/ 0 w 1740665"/>
                      <a:gd name="connsiteY0" fmla="*/ 0 h 1090670"/>
                      <a:gd name="connsiteX1" fmla="*/ 1145755 w 1740665"/>
                      <a:gd name="connsiteY1" fmla="*/ 308473 h 1090670"/>
                      <a:gd name="connsiteX2" fmla="*/ 1740665 w 1740665"/>
                      <a:gd name="connsiteY2" fmla="*/ 1090670 h 1090670"/>
                      <a:gd name="connsiteX0" fmla="*/ 0 w 1740665"/>
                      <a:gd name="connsiteY0" fmla="*/ 0 h 1090670"/>
                      <a:gd name="connsiteX1" fmla="*/ 1145755 w 1740665"/>
                      <a:gd name="connsiteY1" fmla="*/ 308473 h 1090670"/>
                      <a:gd name="connsiteX2" fmla="*/ 1740665 w 1740665"/>
                      <a:gd name="connsiteY2" fmla="*/ 1090670 h 1090670"/>
                      <a:gd name="connsiteX0" fmla="*/ 0 w 1740665"/>
                      <a:gd name="connsiteY0" fmla="*/ 0 h 1090670"/>
                      <a:gd name="connsiteX1" fmla="*/ 1145755 w 1740665"/>
                      <a:gd name="connsiteY1" fmla="*/ 308473 h 1090670"/>
                      <a:gd name="connsiteX2" fmla="*/ 1740665 w 1740665"/>
                      <a:gd name="connsiteY2" fmla="*/ 1090670 h 10906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740665" h="1090670">
                        <a:moveTo>
                          <a:pt x="0" y="0"/>
                        </a:moveTo>
                        <a:cubicBezTo>
                          <a:pt x="312144" y="24788"/>
                          <a:pt x="822593" y="27543"/>
                          <a:pt x="1145755" y="308473"/>
                        </a:cubicBezTo>
                        <a:cubicBezTo>
                          <a:pt x="1468917" y="589403"/>
                          <a:pt x="1494622" y="564614"/>
                          <a:pt x="1740665" y="1090670"/>
                        </a:cubicBezTo>
                      </a:path>
                    </a:pathLst>
                  </a:custGeom>
                  <a:noFill/>
                  <a:ln w="762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" name="Freeform: Shape 18"/>
                  <p:cNvSpPr/>
                  <p:nvPr/>
                </p:nvSpPr>
                <p:spPr>
                  <a:xfrm flipV="1">
                    <a:off x="5561062" y="2781333"/>
                    <a:ext cx="1740665" cy="1090670"/>
                  </a:xfrm>
                  <a:custGeom>
                    <a:avLst/>
                    <a:gdLst>
                      <a:gd name="connsiteX0" fmla="*/ 0 w 1740665"/>
                      <a:gd name="connsiteY0" fmla="*/ 0 h 1090670"/>
                      <a:gd name="connsiteX1" fmla="*/ 914400 w 1740665"/>
                      <a:gd name="connsiteY1" fmla="*/ 231354 h 1090670"/>
                      <a:gd name="connsiteX2" fmla="*/ 1740665 w 1740665"/>
                      <a:gd name="connsiteY2" fmla="*/ 1090670 h 1090670"/>
                      <a:gd name="connsiteX0" fmla="*/ 0 w 1740665"/>
                      <a:gd name="connsiteY0" fmla="*/ 0 h 1090670"/>
                      <a:gd name="connsiteX1" fmla="*/ 1046603 w 1740665"/>
                      <a:gd name="connsiteY1" fmla="*/ 253388 h 1090670"/>
                      <a:gd name="connsiteX2" fmla="*/ 1740665 w 1740665"/>
                      <a:gd name="connsiteY2" fmla="*/ 1090670 h 1090670"/>
                      <a:gd name="connsiteX0" fmla="*/ 0 w 1740665"/>
                      <a:gd name="connsiteY0" fmla="*/ 0 h 1090670"/>
                      <a:gd name="connsiteX1" fmla="*/ 1145755 w 1740665"/>
                      <a:gd name="connsiteY1" fmla="*/ 308473 h 1090670"/>
                      <a:gd name="connsiteX2" fmla="*/ 1740665 w 1740665"/>
                      <a:gd name="connsiteY2" fmla="*/ 1090670 h 1090670"/>
                      <a:gd name="connsiteX0" fmla="*/ 0 w 1740665"/>
                      <a:gd name="connsiteY0" fmla="*/ 0 h 1090670"/>
                      <a:gd name="connsiteX1" fmla="*/ 1145755 w 1740665"/>
                      <a:gd name="connsiteY1" fmla="*/ 308473 h 1090670"/>
                      <a:gd name="connsiteX2" fmla="*/ 1740665 w 1740665"/>
                      <a:gd name="connsiteY2" fmla="*/ 1090670 h 1090670"/>
                      <a:gd name="connsiteX0" fmla="*/ 0 w 1740665"/>
                      <a:gd name="connsiteY0" fmla="*/ 0 h 1090670"/>
                      <a:gd name="connsiteX1" fmla="*/ 1145755 w 1740665"/>
                      <a:gd name="connsiteY1" fmla="*/ 308473 h 1090670"/>
                      <a:gd name="connsiteX2" fmla="*/ 1740665 w 1740665"/>
                      <a:gd name="connsiteY2" fmla="*/ 1090670 h 1090670"/>
                      <a:gd name="connsiteX0" fmla="*/ 0 w 1740665"/>
                      <a:gd name="connsiteY0" fmla="*/ 0 h 1090670"/>
                      <a:gd name="connsiteX1" fmla="*/ 1145755 w 1740665"/>
                      <a:gd name="connsiteY1" fmla="*/ 308473 h 1090670"/>
                      <a:gd name="connsiteX2" fmla="*/ 1740665 w 1740665"/>
                      <a:gd name="connsiteY2" fmla="*/ 1090670 h 10906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740665" h="1090670">
                        <a:moveTo>
                          <a:pt x="0" y="0"/>
                        </a:moveTo>
                        <a:cubicBezTo>
                          <a:pt x="312144" y="24788"/>
                          <a:pt x="822593" y="27543"/>
                          <a:pt x="1145755" y="308473"/>
                        </a:cubicBezTo>
                        <a:cubicBezTo>
                          <a:pt x="1468917" y="589403"/>
                          <a:pt x="1494622" y="564614"/>
                          <a:pt x="1740665" y="1090670"/>
                        </a:cubicBezTo>
                      </a:path>
                    </a:pathLst>
                  </a:custGeom>
                  <a:noFill/>
                  <a:ln w="762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7" name="Freeform: Shape 16"/>
                <p:cNvSpPr/>
                <p:nvPr/>
              </p:nvSpPr>
              <p:spPr>
                <a:xfrm>
                  <a:off x="5568950" y="2095500"/>
                  <a:ext cx="311172" cy="1377950"/>
                </a:xfrm>
                <a:custGeom>
                  <a:avLst/>
                  <a:gdLst>
                    <a:gd name="connsiteX0" fmla="*/ 0 w 311172"/>
                    <a:gd name="connsiteY0" fmla="*/ 0 h 1377950"/>
                    <a:gd name="connsiteX1" fmla="*/ 311150 w 311172"/>
                    <a:gd name="connsiteY1" fmla="*/ 647700 h 1377950"/>
                    <a:gd name="connsiteX2" fmla="*/ 12700 w 311172"/>
                    <a:gd name="connsiteY2" fmla="*/ 1377950 h 1377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11172" h="1377950">
                      <a:moveTo>
                        <a:pt x="0" y="0"/>
                      </a:moveTo>
                      <a:cubicBezTo>
                        <a:pt x="154516" y="209021"/>
                        <a:pt x="309033" y="418042"/>
                        <a:pt x="311150" y="647700"/>
                      </a:cubicBezTo>
                      <a:cubicBezTo>
                        <a:pt x="313267" y="877358"/>
                        <a:pt x="162983" y="1127654"/>
                        <a:pt x="12700" y="1377950"/>
                      </a:cubicBezTo>
                    </a:path>
                  </a:pathLst>
                </a:custGeom>
                <a:noFill/>
                <a:ln w="762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5" name="Oval 14"/>
              <p:cNvSpPr/>
              <p:nvPr/>
            </p:nvSpPr>
            <p:spPr>
              <a:xfrm>
                <a:off x="4515097" y="1642694"/>
                <a:ext cx="310118" cy="310119"/>
              </a:xfrm>
              <a:prstGeom prst="ellipse">
                <a:avLst/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5425809" y="2189454"/>
              <a:ext cx="2676791" cy="803772"/>
              <a:chOff x="1828499" y="1261605"/>
              <a:chExt cx="3571143" cy="1072323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 flipH="1">
                <a:off x="2824763" y="1497107"/>
                <a:ext cx="462200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H="1">
                <a:off x="4813219" y="1797046"/>
                <a:ext cx="586423" cy="71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H="1">
                <a:off x="1828499" y="2151044"/>
                <a:ext cx="1463896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6" name="Group 25"/>
              <p:cNvGrpSpPr/>
              <p:nvPr/>
            </p:nvGrpSpPr>
            <p:grpSpPr>
              <a:xfrm>
                <a:off x="3154184" y="1261605"/>
                <a:ext cx="1346612" cy="1072323"/>
                <a:chOff x="5561062" y="2087461"/>
                <a:chExt cx="1742674" cy="1387712"/>
              </a:xfrm>
            </p:grpSpPr>
            <p:grpSp>
              <p:nvGrpSpPr>
                <p:cNvPr id="28" name="Group 27"/>
                <p:cNvGrpSpPr/>
                <p:nvPr/>
              </p:nvGrpSpPr>
              <p:grpSpPr>
                <a:xfrm>
                  <a:off x="5561062" y="2087461"/>
                  <a:ext cx="1742674" cy="1387712"/>
                  <a:chOff x="5561062" y="1690630"/>
                  <a:chExt cx="1742674" cy="2181373"/>
                </a:xfrm>
              </p:grpSpPr>
              <p:sp>
                <p:nvSpPr>
                  <p:cNvPr id="30" name="Freeform: Shape 29"/>
                  <p:cNvSpPr/>
                  <p:nvPr/>
                </p:nvSpPr>
                <p:spPr>
                  <a:xfrm>
                    <a:off x="5563071" y="1690630"/>
                    <a:ext cx="1740665" cy="1090670"/>
                  </a:xfrm>
                  <a:custGeom>
                    <a:avLst/>
                    <a:gdLst>
                      <a:gd name="connsiteX0" fmla="*/ 0 w 1740665"/>
                      <a:gd name="connsiteY0" fmla="*/ 0 h 1090670"/>
                      <a:gd name="connsiteX1" fmla="*/ 914400 w 1740665"/>
                      <a:gd name="connsiteY1" fmla="*/ 231354 h 1090670"/>
                      <a:gd name="connsiteX2" fmla="*/ 1740665 w 1740665"/>
                      <a:gd name="connsiteY2" fmla="*/ 1090670 h 1090670"/>
                      <a:gd name="connsiteX0" fmla="*/ 0 w 1740665"/>
                      <a:gd name="connsiteY0" fmla="*/ 0 h 1090670"/>
                      <a:gd name="connsiteX1" fmla="*/ 1046603 w 1740665"/>
                      <a:gd name="connsiteY1" fmla="*/ 253388 h 1090670"/>
                      <a:gd name="connsiteX2" fmla="*/ 1740665 w 1740665"/>
                      <a:gd name="connsiteY2" fmla="*/ 1090670 h 1090670"/>
                      <a:gd name="connsiteX0" fmla="*/ 0 w 1740665"/>
                      <a:gd name="connsiteY0" fmla="*/ 0 h 1090670"/>
                      <a:gd name="connsiteX1" fmla="*/ 1145755 w 1740665"/>
                      <a:gd name="connsiteY1" fmla="*/ 308473 h 1090670"/>
                      <a:gd name="connsiteX2" fmla="*/ 1740665 w 1740665"/>
                      <a:gd name="connsiteY2" fmla="*/ 1090670 h 1090670"/>
                      <a:gd name="connsiteX0" fmla="*/ 0 w 1740665"/>
                      <a:gd name="connsiteY0" fmla="*/ 0 h 1090670"/>
                      <a:gd name="connsiteX1" fmla="*/ 1145755 w 1740665"/>
                      <a:gd name="connsiteY1" fmla="*/ 308473 h 1090670"/>
                      <a:gd name="connsiteX2" fmla="*/ 1740665 w 1740665"/>
                      <a:gd name="connsiteY2" fmla="*/ 1090670 h 1090670"/>
                      <a:gd name="connsiteX0" fmla="*/ 0 w 1740665"/>
                      <a:gd name="connsiteY0" fmla="*/ 0 h 1090670"/>
                      <a:gd name="connsiteX1" fmla="*/ 1145755 w 1740665"/>
                      <a:gd name="connsiteY1" fmla="*/ 308473 h 1090670"/>
                      <a:gd name="connsiteX2" fmla="*/ 1740665 w 1740665"/>
                      <a:gd name="connsiteY2" fmla="*/ 1090670 h 1090670"/>
                      <a:gd name="connsiteX0" fmla="*/ 0 w 1740665"/>
                      <a:gd name="connsiteY0" fmla="*/ 0 h 1090670"/>
                      <a:gd name="connsiteX1" fmla="*/ 1145755 w 1740665"/>
                      <a:gd name="connsiteY1" fmla="*/ 308473 h 1090670"/>
                      <a:gd name="connsiteX2" fmla="*/ 1740665 w 1740665"/>
                      <a:gd name="connsiteY2" fmla="*/ 1090670 h 10906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740665" h="1090670">
                        <a:moveTo>
                          <a:pt x="0" y="0"/>
                        </a:moveTo>
                        <a:cubicBezTo>
                          <a:pt x="312144" y="24788"/>
                          <a:pt x="822593" y="27543"/>
                          <a:pt x="1145755" y="308473"/>
                        </a:cubicBezTo>
                        <a:cubicBezTo>
                          <a:pt x="1468917" y="589403"/>
                          <a:pt x="1494622" y="564614"/>
                          <a:pt x="1740665" y="1090670"/>
                        </a:cubicBezTo>
                      </a:path>
                    </a:pathLst>
                  </a:custGeom>
                  <a:noFill/>
                  <a:ln w="762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" name="Freeform: Shape 30"/>
                  <p:cNvSpPr/>
                  <p:nvPr/>
                </p:nvSpPr>
                <p:spPr>
                  <a:xfrm flipV="1">
                    <a:off x="5561062" y="2781333"/>
                    <a:ext cx="1740665" cy="1090670"/>
                  </a:xfrm>
                  <a:custGeom>
                    <a:avLst/>
                    <a:gdLst>
                      <a:gd name="connsiteX0" fmla="*/ 0 w 1740665"/>
                      <a:gd name="connsiteY0" fmla="*/ 0 h 1090670"/>
                      <a:gd name="connsiteX1" fmla="*/ 914400 w 1740665"/>
                      <a:gd name="connsiteY1" fmla="*/ 231354 h 1090670"/>
                      <a:gd name="connsiteX2" fmla="*/ 1740665 w 1740665"/>
                      <a:gd name="connsiteY2" fmla="*/ 1090670 h 1090670"/>
                      <a:gd name="connsiteX0" fmla="*/ 0 w 1740665"/>
                      <a:gd name="connsiteY0" fmla="*/ 0 h 1090670"/>
                      <a:gd name="connsiteX1" fmla="*/ 1046603 w 1740665"/>
                      <a:gd name="connsiteY1" fmla="*/ 253388 h 1090670"/>
                      <a:gd name="connsiteX2" fmla="*/ 1740665 w 1740665"/>
                      <a:gd name="connsiteY2" fmla="*/ 1090670 h 1090670"/>
                      <a:gd name="connsiteX0" fmla="*/ 0 w 1740665"/>
                      <a:gd name="connsiteY0" fmla="*/ 0 h 1090670"/>
                      <a:gd name="connsiteX1" fmla="*/ 1145755 w 1740665"/>
                      <a:gd name="connsiteY1" fmla="*/ 308473 h 1090670"/>
                      <a:gd name="connsiteX2" fmla="*/ 1740665 w 1740665"/>
                      <a:gd name="connsiteY2" fmla="*/ 1090670 h 1090670"/>
                      <a:gd name="connsiteX0" fmla="*/ 0 w 1740665"/>
                      <a:gd name="connsiteY0" fmla="*/ 0 h 1090670"/>
                      <a:gd name="connsiteX1" fmla="*/ 1145755 w 1740665"/>
                      <a:gd name="connsiteY1" fmla="*/ 308473 h 1090670"/>
                      <a:gd name="connsiteX2" fmla="*/ 1740665 w 1740665"/>
                      <a:gd name="connsiteY2" fmla="*/ 1090670 h 1090670"/>
                      <a:gd name="connsiteX0" fmla="*/ 0 w 1740665"/>
                      <a:gd name="connsiteY0" fmla="*/ 0 h 1090670"/>
                      <a:gd name="connsiteX1" fmla="*/ 1145755 w 1740665"/>
                      <a:gd name="connsiteY1" fmla="*/ 308473 h 1090670"/>
                      <a:gd name="connsiteX2" fmla="*/ 1740665 w 1740665"/>
                      <a:gd name="connsiteY2" fmla="*/ 1090670 h 1090670"/>
                      <a:gd name="connsiteX0" fmla="*/ 0 w 1740665"/>
                      <a:gd name="connsiteY0" fmla="*/ 0 h 1090670"/>
                      <a:gd name="connsiteX1" fmla="*/ 1145755 w 1740665"/>
                      <a:gd name="connsiteY1" fmla="*/ 308473 h 1090670"/>
                      <a:gd name="connsiteX2" fmla="*/ 1740665 w 1740665"/>
                      <a:gd name="connsiteY2" fmla="*/ 1090670 h 10906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740665" h="1090670">
                        <a:moveTo>
                          <a:pt x="0" y="0"/>
                        </a:moveTo>
                        <a:cubicBezTo>
                          <a:pt x="312144" y="24788"/>
                          <a:pt x="822593" y="27543"/>
                          <a:pt x="1145755" y="308473"/>
                        </a:cubicBezTo>
                        <a:cubicBezTo>
                          <a:pt x="1468917" y="589403"/>
                          <a:pt x="1494622" y="564614"/>
                          <a:pt x="1740665" y="1090670"/>
                        </a:cubicBezTo>
                      </a:path>
                    </a:pathLst>
                  </a:custGeom>
                  <a:noFill/>
                  <a:ln w="762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9" name="Freeform: Shape 28"/>
                <p:cNvSpPr/>
                <p:nvPr/>
              </p:nvSpPr>
              <p:spPr>
                <a:xfrm>
                  <a:off x="5568950" y="2095500"/>
                  <a:ext cx="311172" cy="1377950"/>
                </a:xfrm>
                <a:custGeom>
                  <a:avLst/>
                  <a:gdLst>
                    <a:gd name="connsiteX0" fmla="*/ 0 w 311172"/>
                    <a:gd name="connsiteY0" fmla="*/ 0 h 1377950"/>
                    <a:gd name="connsiteX1" fmla="*/ 311150 w 311172"/>
                    <a:gd name="connsiteY1" fmla="*/ 647700 h 1377950"/>
                    <a:gd name="connsiteX2" fmla="*/ 12700 w 311172"/>
                    <a:gd name="connsiteY2" fmla="*/ 1377950 h 1377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11172" h="1377950">
                      <a:moveTo>
                        <a:pt x="0" y="0"/>
                      </a:moveTo>
                      <a:cubicBezTo>
                        <a:pt x="154516" y="209021"/>
                        <a:pt x="309033" y="418042"/>
                        <a:pt x="311150" y="647700"/>
                      </a:cubicBezTo>
                      <a:cubicBezTo>
                        <a:pt x="313267" y="877358"/>
                        <a:pt x="162983" y="1127654"/>
                        <a:pt x="12700" y="1377950"/>
                      </a:cubicBezTo>
                    </a:path>
                  </a:pathLst>
                </a:custGeom>
                <a:noFill/>
                <a:ln w="762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7" name="Oval 26"/>
              <p:cNvSpPr/>
              <p:nvPr/>
            </p:nvSpPr>
            <p:spPr>
              <a:xfrm>
                <a:off x="4515097" y="1642694"/>
                <a:ext cx="310119" cy="310119"/>
              </a:xfrm>
              <a:prstGeom prst="ellipse">
                <a:avLst/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Freeform: Shape 35"/>
            <p:cNvSpPr/>
            <p:nvPr/>
          </p:nvSpPr>
          <p:spPr>
            <a:xfrm>
              <a:off x="5780553" y="992163"/>
              <a:ext cx="2269475" cy="1373814"/>
            </a:xfrm>
            <a:custGeom>
              <a:avLst/>
              <a:gdLst>
                <a:gd name="connsiteX0" fmla="*/ 2269475 w 2269475"/>
                <a:gd name="connsiteY0" fmla="*/ 0 h 1366091"/>
                <a:gd name="connsiteX1" fmla="*/ 2269475 w 2269475"/>
                <a:gd name="connsiteY1" fmla="*/ 374573 h 1366091"/>
                <a:gd name="connsiteX2" fmla="*/ 0 w 2269475"/>
                <a:gd name="connsiteY2" fmla="*/ 1002535 h 1366091"/>
                <a:gd name="connsiteX3" fmla="*/ 0 w 2269475"/>
                <a:gd name="connsiteY3" fmla="*/ 1366091 h 1366091"/>
                <a:gd name="connsiteX4" fmla="*/ 561860 w 2269475"/>
                <a:gd name="connsiteY4" fmla="*/ 1366091 h 1366091"/>
                <a:gd name="connsiteX5" fmla="*/ 1145754 w 2269475"/>
                <a:gd name="connsiteY5" fmla="*/ 958467 h 1366091"/>
                <a:gd name="connsiteX0" fmla="*/ 2269475 w 2269475"/>
                <a:gd name="connsiteY0" fmla="*/ 0 h 1366091"/>
                <a:gd name="connsiteX1" fmla="*/ 2269475 w 2269475"/>
                <a:gd name="connsiteY1" fmla="*/ 374573 h 1366091"/>
                <a:gd name="connsiteX2" fmla="*/ 0 w 2269475"/>
                <a:gd name="connsiteY2" fmla="*/ 1002535 h 1366091"/>
                <a:gd name="connsiteX3" fmla="*/ 0 w 2269475"/>
                <a:gd name="connsiteY3" fmla="*/ 1366091 h 1366091"/>
                <a:gd name="connsiteX4" fmla="*/ 561860 w 2269475"/>
                <a:gd name="connsiteY4" fmla="*/ 1366091 h 1366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9475" h="1366091">
                  <a:moveTo>
                    <a:pt x="2269475" y="0"/>
                  </a:moveTo>
                  <a:lnTo>
                    <a:pt x="2269475" y="374573"/>
                  </a:lnTo>
                  <a:lnTo>
                    <a:pt x="0" y="1002535"/>
                  </a:lnTo>
                  <a:lnTo>
                    <a:pt x="0" y="1366091"/>
                  </a:lnTo>
                  <a:lnTo>
                    <a:pt x="561860" y="1366091"/>
                  </a:lnTo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/>
            <p:cNvSpPr/>
            <p:nvPr/>
          </p:nvSpPr>
          <p:spPr>
            <a:xfrm flipV="1">
              <a:off x="5788855" y="1277838"/>
              <a:ext cx="2269475" cy="1312495"/>
            </a:xfrm>
            <a:custGeom>
              <a:avLst/>
              <a:gdLst>
                <a:gd name="connsiteX0" fmla="*/ 2269475 w 2269475"/>
                <a:gd name="connsiteY0" fmla="*/ 0 h 1366091"/>
                <a:gd name="connsiteX1" fmla="*/ 2269475 w 2269475"/>
                <a:gd name="connsiteY1" fmla="*/ 374573 h 1366091"/>
                <a:gd name="connsiteX2" fmla="*/ 0 w 2269475"/>
                <a:gd name="connsiteY2" fmla="*/ 1002535 h 1366091"/>
                <a:gd name="connsiteX3" fmla="*/ 0 w 2269475"/>
                <a:gd name="connsiteY3" fmla="*/ 1366091 h 1366091"/>
                <a:gd name="connsiteX4" fmla="*/ 561860 w 2269475"/>
                <a:gd name="connsiteY4" fmla="*/ 1366091 h 1366091"/>
                <a:gd name="connsiteX5" fmla="*/ 1145754 w 2269475"/>
                <a:gd name="connsiteY5" fmla="*/ 958467 h 1366091"/>
                <a:gd name="connsiteX0" fmla="*/ 2269475 w 2269475"/>
                <a:gd name="connsiteY0" fmla="*/ 0 h 1366091"/>
                <a:gd name="connsiteX1" fmla="*/ 2269475 w 2269475"/>
                <a:gd name="connsiteY1" fmla="*/ 374573 h 1366091"/>
                <a:gd name="connsiteX2" fmla="*/ 0 w 2269475"/>
                <a:gd name="connsiteY2" fmla="*/ 1002535 h 1366091"/>
                <a:gd name="connsiteX3" fmla="*/ 0 w 2269475"/>
                <a:gd name="connsiteY3" fmla="*/ 1366091 h 1366091"/>
                <a:gd name="connsiteX4" fmla="*/ 561860 w 2269475"/>
                <a:gd name="connsiteY4" fmla="*/ 1366091 h 1366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9475" h="1366091">
                  <a:moveTo>
                    <a:pt x="2269475" y="0"/>
                  </a:moveTo>
                  <a:lnTo>
                    <a:pt x="2269475" y="374573"/>
                  </a:lnTo>
                  <a:lnTo>
                    <a:pt x="0" y="1002535"/>
                  </a:lnTo>
                  <a:lnTo>
                    <a:pt x="0" y="1366091"/>
                  </a:lnTo>
                  <a:lnTo>
                    <a:pt x="561860" y="1366091"/>
                  </a:lnTo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53D7A4D-365F-A748-BDE1-EAA378712E9F}"/>
                </a:ext>
              </a:extLst>
            </p:cNvPr>
            <p:cNvSpPr txBox="1"/>
            <p:nvPr/>
          </p:nvSpPr>
          <p:spPr>
            <a:xfrm>
              <a:off x="5022346" y="535268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/>
                <a:t>R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25417AC8-68D7-8F4C-A3C9-9AA79CA27125}"/>
                </a:ext>
              </a:extLst>
            </p:cNvPr>
            <p:cNvSpPr txBox="1"/>
            <p:nvPr/>
          </p:nvSpPr>
          <p:spPr>
            <a:xfrm>
              <a:off x="5014806" y="2577431"/>
              <a:ext cx="3866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/>
                <a:t>S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A3A216E-FED7-5F4D-95BE-B358F0EF0B52}"/>
                </a:ext>
              </a:extLst>
            </p:cNvPr>
            <p:cNvSpPr txBox="1"/>
            <p:nvPr/>
          </p:nvSpPr>
          <p:spPr>
            <a:xfrm>
              <a:off x="8398478" y="751535"/>
              <a:ext cx="4571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/>
                <a:t>Q</a:t>
              </a: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D597FCB3-727B-0943-A105-601EBC92587D}"/>
              </a:ext>
            </a:extLst>
          </p:cNvPr>
          <p:cNvSpPr txBox="1"/>
          <p:nvPr/>
        </p:nvSpPr>
        <p:spPr>
          <a:xfrm>
            <a:off x="4231805" y="4921413"/>
            <a:ext cx="237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(see </a:t>
            </a:r>
            <a:r>
              <a:rPr lang="en-US" sz="1800" b="1" dirty="0" err="1"/>
              <a:t>RS_latch.circ</a:t>
            </a:r>
            <a:r>
              <a:rPr lang="en-US" sz="1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768455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4" grpId="0"/>
      <p:bldP spid="43" grpId="0"/>
      <p:bldP spid="44" grpId="0"/>
      <p:bldP spid="46" grpId="0"/>
      <p:bldP spid="47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EB24B-2EBF-7246-A42B-59E6CC359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Whaaaat</a:t>
            </a:r>
            <a:r>
              <a:rPr lang="en-US" dirty="0"/>
              <a:t> is going on 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F99A7-2A86-5048-88BE-3D47E8353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95301"/>
          </a:xfrm>
        </p:spPr>
        <p:txBody>
          <a:bodyPr/>
          <a:lstStyle/>
          <a:p>
            <a:r>
              <a:rPr lang="en-US" dirty="0"/>
              <a:t>when you build it, it starts off looking angry, but…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BAA970-C851-0F49-A7DB-A7C3B87F7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789BEA-E3B2-504A-BBE4-320EB6408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6652BDDB-01C9-1F48-BCE5-B5DBFE34DBAB}"/>
              </a:ext>
            </a:extLst>
          </p:cNvPr>
          <p:cNvGrpSpPr/>
          <p:nvPr/>
        </p:nvGrpSpPr>
        <p:grpSpPr>
          <a:xfrm>
            <a:off x="419491" y="2733108"/>
            <a:ext cx="1880789" cy="1515328"/>
            <a:chOff x="713279" y="1051962"/>
            <a:chExt cx="2390252" cy="1925794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3F54122-82EE-EE4E-BD57-264AAEBAC002}"/>
                </a:ext>
              </a:extLst>
            </p:cNvPr>
            <p:cNvCxnSpPr/>
            <p:nvPr/>
          </p:nvCxnSpPr>
          <p:spPr>
            <a:xfrm flipH="1">
              <a:off x="713280" y="1194674"/>
              <a:ext cx="88710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04D3CFD8-64D3-E74F-A75B-49AAF8FF3D49}"/>
                </a:ext>
              </a:extLst>
            </p:cNvPr>
            <p:cNvCxnSpPr/>
            <p:nvPr/>
          </p:nvCxnSpPr>
          <p:spPr>
            <a:xfrm flipH="1">
              <a:off x="2521984" y="1376862"/>
              <a:ext cx="581547" cy="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AE1C2E3B-B7C9-F046-AD70-5DD150F84648}"/>
                </a:ext>
              </a:extLst>
            </p:cNvPr>
            <p:cNvCxnSpPr/>
            <p:nvPr/>
          </p:nvCxnSpPr>
          <p:spPr>
            <a:xfrm flipH="1">
              <a:off x="1317004" y="1590953"/>
              <a:ext cx="28008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E59C2CA9-F8F2-1F4D-8672-350252447E1B}"/>
                </a:ext>
              </a:extLst>
            </p:cNvPr>
            <p:cNvGrpSpPr/>
            <p:nvPr/>
          </p:nvGrpSpPr>
          <p:grpSpPr>
            <a:xfrm>
              <a:off x="1516630" y="1051962"/>
              <a:ext cx="816031" cy="649817"/>
              <a:chOff x="5561062" y="2087459"/>
              <a:chExt cx="1742674" cy="1387714"/>
            </a:xfrm>
          </p:grpSpPr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C3AE8D97-9349-C54A-B9D5-B85ABC15C6DB}"/>
                  </a:ext>
                </a:extLst>
              </p:cNvPr>
              <p:cNvGrpSpPr/>
              <p:nvPr/>
            </p:nvGrpSpPr>
            <p:grpSpPr>
              <a:xfrm>
                <a:off x="5561062" y="2087459"/>
                <a:ext cx="1742674" cy="1387714"/>
                <a:chOff x="5561062" y="1690627"/>
                <a:chExt cx="1742674" cy="2181376"/>
              </a:xfrm>
            </p:grpSpPr>
            <p:sp>
              <p:nvSpPr>
                <p:cNvPr id="56" name="Freeform: Shape 17">
                  <a:extLst>
                    <a:ext uri="{FF2B5EF4-FFF2-40B4-BE49-F238E27FC236}">
                      <a16:creationId xmlns:a16="http://schemas.microsoft.com/office/drawing/2014/main" id="{64AF3B4B-1970-7544-BF2B-B29C2B28E563}"/>
                    </a:ext>
                  </a:extLst>
                </p:cNvPr>
                <p:cNvSpPr/>
                <p:nvPr/>
              </p:nvSpPr>
              <p:spPr>
                <a:xfrm>
                  <a:off x="5563072" y="1690627"/>
                  <a:ext cx="1740664" cy="1090670"/>
                </a:xfrm>
                <a:custGeom>
                  <a:avLst/>
                  <a:gdLst>
                    <a:gd name="connsiteX0" fmla="*/ 0 w 1740665"/>
                    <a:gd name="connsiteY0" fmla="*/ 0 h 1090670"/>
                    <a:gd name="connsiteX1" fmla="*/ 914400 w 1740665"/>
                    <a:gd name="connsiteY1" fmla="*/ 231354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046603 w 1740665"/>
                    <a:gd name="connsiteY1" fmla="*/ 253388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740665" h="1090670">
                      <a:moveTo>
                        <a:pt x="0" y="0"/>
                      </a:moveTo>
                      <a:cubicBezTo>
                        <a:pt x="312144" y="24788"/>
                        <a:pt x="822593" y="27543"/>
                        <a:pt x="1145755" y="308473"/>
                      </a:cubicBezTo>
                      <a:cubicBezTo>
                        <a:pt x="1468917" y="589403"/>
                        <a:pt x="1494622" y="564614"/>
                        <a:pt x="1740665" y="1090670"/>
                      </a:cubicBez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57" name="Freeform: Shape 18">
                  <a:extLst>
                    <a:ext uri="{FF2B5EF4-FFF2-40B4-BE49-F238E27FC236}">
                      <a16:creationId xmlns:a16="http://schemas.microsoft.com/office/drawing/2014/main" id="{DD2FC05C-B6E2-BB4B-BA2F-34E376FA9D70}"/>
                    </a:ext>
                  </a:extLst>
                </p:cNvPr>
                <p:cNvSpPr/>
                <p:nvPr/>
              </p:nvSpPr>
              <p:spPr>
                <a:xfrm flipV="1">
                  <a:off x="5561062" y="2781333"/>
                  <a:ext cx="1740665" cy="1090670"/>
                </a:xfrm>
                <a:custGeom>
                  <a:avLst/>
                  <a:gdLst>
                    <a:gd name="connsiteX0" fmla="*/ 0 w 1740665"/>
                    <a:gd name="connsiteY0" fmla="*/ 0 h 1090670"/>
                    <a:gd name="connsiteX1" fmla="*/ 914400 w 1740665"/>
                    <a:gd name="connsiteY1" fmla="*/ 231354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046603 w 1740665"/>
                    <a:gd name="connsiteY1" fmla="*/ 253388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740665" h="1090670">
                      <a:moveTo>
                        <a:pt x="0" y="0"/>
                      </a:moveTo>
                      <a:cubicBezTo>
                        <a:pt x="312144" y="24788"/>
                        <a:pt x="822593" y="27543"/>
                        <a:pt x="1145755" y="308473"/>
                      </a:cubicBezTo>
                      <a:cubicBezTo>
                        <a:pt x="1468917" y="589403"/>
                        <a:pt x="1494622" y="564614"/>
                        <a:pt x="1740665" y="1090670"/>
                      </a:cubicBez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</p:grpSp>
          <p:sp>
            <p:nvSpPr>
              <p:cNvPr id="55" name="Freeform: Shape 16">
                <a:extLst>
                  <a:ext uri="{FF2B5EF4-FFF2-40B4-BE49-F238E27FC236}">
                    <a16:creationId xmlns:a16="http://schemas.microsoft.com/office/drawing/2014/main" id="{290C3754-BA34-C34B-8B09-AF8BAA514B95}"/>
                  </a:ext>
                </a:extLst>
              </p:cNvPr>
              <p:cNvSpPr/>
              <p:nvPr/>
            </p:nvSpPr>
            <p:spPr>
              <a:xfrm>
                <a:off x="5568950" y="2095500"/>
                <a:ext cx="311172" cy="1377950"/>
              </a:xfrm>
              <a:custGeom>
                <a:avLst/>
                <a:gdLst>
                  <a:gd name="connsiteX0" fmla="*/ 0 w 311172"/>
                  <a:gd name="connsiteY0" fmla="*/ 0 h 1377950"/>
                  <a:gd name="connsiteX1" fmla="*/ 311150 w 311172"/>
                  <a:gd name="connsiteY1" fmla="*/ 647700 h 1377950"/>
                  <a:gd name="connsiteX2" fmla="*/ 12700 w 311172"/>
                  <a:gd name="connsiteY2" fmla="*/ 1377950 h 1377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1172" h="1377950">
                    <a:moveTo>
                      <a:pt x="0" y="0"/>
                    </a:moveTo>
                    <a:cubicBezTo>
                      <a:pt x="154516" y="209021"/>
                      <a:pt x="309033" y="418042"/>
                      <a:pt x="311150" y="647700"/>
                    </a:cubicBezTo>
                    <a:cubicBezTo>
                      <a:pt x="313267" y="877358"/>
                      <a:pt x="162983" y="1127654"/>
                      <a:pt x="12700" y="1377950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8FBDFB82-7545-4F45-9E6B-6A79BB035E3F}"/>
                </a:ext>
              </a:extLst>
            </p:cNvPr>
            <p:cNvSpPr/>
            <p:nvPr/>
          </p:nvSpPr>
          <p:spPr>
            <a:xfrm>
              <a:off x="2341330" y="1282897"/>
              <a:ext cx="187928" cy="18792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AFE5D8F-9C46-614C-A12D-19119313BBF8}"/>
                </a:ext>
              </a:extLst>
            </p:cNvPr>
            <p:cNvCxnSpPr/>
            <p:nvPr/>
          </p:nvCxnSpPr>
          <p:spPr>
            <a:xfrm flipH="1">
              <a:off x="1317003" y="2470652"/>
              <a:ext cx="28008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D8648835-AB36-B841-A906-CC65B310046E}"/>
                </a:ext>
              </a:extLst>
            </p:cNvPr>
            <p:cNvCxnSpPr>
              <a:cxnSpLocks/>
              <a:stCxn id="36" idx="0"/>
            </p:cNvCxnSpPr>
            <p:nvPr/>
          </p:nvCxnSpPr>
          <p:spPr>
            <a:xfrm flipH="1">
              <a:off x="2521985" y="2652035"/>
              <a:ext cx="319574" cy="80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32BCDBE-EE1C-104B-AC51-CB12852DC9CF}"/>
                </a:ext>
              </a:extLst>
            </p:cNvPr>
            <p:cNvCxnSpPr/>
            <p:nvPr/>
          </p:nvCxnSpPr>
          <p:spPr>
            <a:xfrm flipH="1">
              <a:off x="713279" y="2866930"/>
              <a:ext cx="88710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FAA7D254-02B3-BC41-AE9D-0257AC7F492A}"/>
                </a:ext>
              </a:extLst>
            </p:cNvPr>
            <p:cNvGrpSpPr/>
            <p:nvPr/>
          </p:nvGrpSpPr>
          <p:grpSpPr>
            <a:xfrm>
              <a:off x="1516629" y="2327941"/>
              <a:ext cx="816031" cy="649815"/>
              <a:chOff x="5561062" y="2087461"/>
              <a:chExt cx="1742674" cy="1387712"/>
            </a:xfrm>
          </p:grpSpPr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0ED1AFC8-3C21-EC41-BA31-1BC1E95929F8}"/>
                  </a:ext>
                </a:extLst>
              </p:cNvPr>
              <p:cNvGrpSpPr/>
              <p:nvPr/>
            </p:nvGrpSpPr>
            <p:grpSpPr>
              <a:xfrm>
                <a:off x="5561062" y="2087461"/>
                <a:ext cx="1742674" cy="1387712"/>
                <a:chOff x="5561062" y="1690631"/>
                <a:chExt cx="1742671" cy="2181372"/>
              </a:xfrm>
            </p:grpSpPr>
            <p:sp>
              <p:nvSpPr>
                <p:cNvPr id="47" name="Freeform: Shape 29">
                  <a:extLst>
                    <a:ext uri="{FF2B5EF4-FFF2-40B4-BE49-F238E27FC236}">
                      <a16:creationId xmlns:a16="http://schemas.microsoft.com/office/drawing/2014/main" id="{AE89B545-2AE2-3945-A25C-03D35F7D85DA}"/>
                    </a:ext>
                  </a:extLst>
                </p:cNvPr>
                <p:cNvSpPr/>
                <p:nvPr/>
              </p:nvSpPr>
              <p:spPr>
                <a:xfrm>
                  <a:off x="5563069" y="1690631"/>
                  <a:ext cx="1740664" cy="1090671"/>
                </a:xfrm>
                <a:custGeom>
                  <a:avLst/>
                  <a:gdLst>
                    <a:gd name="connsiteX0" fmla="*/ 0 w 1740665"/>
                    <a:gd name="connsiteY0" fmla="*/ 0 h 1090670"/>
                    <a:gd name="connsiteX1" fmla="*/ 914400 w 1740665"/>
                    <a:gd name="connsiteY1" fmla="*/ 231354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046603 w 1740665"/>
                    <a:gd name="connsiteY1" fmla="*/ 253388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740665" h="1090670">
                      <a:moveTo>
                        <a:pt x="0" y="0"/>
                      </a:moveTo>
                      <a:cubicBezTo>
                        <a:pt x="312144" y="24788"/>
                        <a:pt x="822593" y="27543"/>
                        <a:pt x="1145755" y="308473"/>
                      </a:cubicBezTo>
                      <a:cubicBezTo>
                        <a:pt x="1468917" y="589403"/>
                        <a:pt x="1494622" y="564614"/>
                        <a:pt x="1740665" y="1090670"/>
                      </a:cubicBez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48" name="Freeform: Shape 30">
                  <a:extLst>
                    <a:ext uri="{FF2B5EF4-FFF2-40B4-BE49-F238E27FC236}">
                      <a16:creationId xmlns:a16="http://schemas.microsoft.com/office/drawing/2014/main" id="{8EFCF468-B0D0-9C41-A35B-C105D96F2E93}"/>
                    </a:ext>
                  </a:extLst>
                </p:cNvPr>
                <p:cNvSpPr/>
                <p:nvPr/>
              </p:nvSpPr>
              <p:spPr>
                <a:xfrm flipV="1">
                  <a:off x="5561062" y="2781332"/>
                  <a:ext cx="1740664" cy="1090671"/>
                </a:xfrm>
                <a:custGeom>
                  <a:avLst/>
                  <a:gdLst>
                    <a:gd name="connsiteX0" fmla="*/ 0 w 1740665"/>
                    <a:gd name="connsiteY0" fmla="*/ 0 h 1090670"/>
                    <a:gd name="connsiteX1" fmla="*/ 914400 w 1740665"/>
                    <a:gd name="connsiteY1" fmla="*/ 231354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046603 w 1740665"/>
                    <a:gd name="connsiteY1" fmla="*/ 253388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740665" h="1090670">
                      <a:moveTo>
                        <a:pt x="0" y="0"/>
                      </a:moveTo>
                      <a:cubicBezTo>
                        <a:pt x="312144" y="24788"/>
                        <a:pt x="822593" y="27543"/>
                        <a:pt x="1145755" y="308473"/>
                      </a:cubicBezTo>
                      <a:cubicBezTo>
                        <a:pt x="1468917" y="589403"/>
                        <a:pt x="1494622" y="564614"/>
                        <a:pt x="1740665" y="1090670"/>
                      </a:cubicBez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</p:grpSp>
          <p:sp>
            <p:nvSpPr>
              <p:cNvPr id="46" name="Freeform: Shape 28">
                <a:extLst>
                  <a:ext uri="{FF2B5EF4-FFF2-40B4-BE49-F238E27FC236}">
                    <a16:creationId xmlns:a16="http://schemas.microsoft.com/office/drawing/2014/main" id="{BB8D669E-C467-A84D-8204-B5D225050EF3}"/>
                  </a:ext>
                </a:extLst>
              </p:cNvPr>
              <p:cNvSpPr/>
              <p:nvPr/>
            </p:nvSpPr>
            <p:spPr>
              <a:xfrm>
                <a:off x="5568951" y="2095499"/>
                <a:ext cx="311173" cy="1377950"/>
              </a:xfrm>
              <a:custGeom>
                <a:avLst/>
                <a:gdLst>
                  <a:gd name="connsiteX0" fmla="*/ 0 w 311172"/>
                  <a:gd name="connsiteY0" fmla="*/ 0 h 1377950"/>
                  <a:gd name="connsiteX1" fmla="*/ 311150 w 311172"/>
                  <a:gd name="connsiteY1" fmla="*/ 647700 h 1377950"/>
                  <a:gd name="connsiteX2" fmla="*/ 12700 w 311172"/>
                  <a:gd name="connsiteY2" fmla="*/ 1377950 h 1377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1172" h="1377950">
                    <a:moveTo>
                      <a:pt x="0" y="0"/>
                    </a:moveTo>
                    <a:cubicBezTo>
                      <a:pt x="154516" y="209021"/>
                      <a:pt x="309033" y="418042"/>
                      <a:pt x="311150" y="647700"/>
                    </a:cubicBezTo>
                    <a:cubicBezTo>
                      <a:pt x="313267" y="877358"/>
                      <a:pt x="162983" y="1127654"/>
                      <a:pt x="12700" y="1377950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7D7EB804-CCB3-D34C-B51F-87265667C444}"/>
                </a:ext>
              </a:extLst>
            </p:cNvPr>
            <p:cNvSpPr/>
            <p:nvPr/>
          </p:nvSpPr>
          <p:spPr>
            <a:xfrm>
              <a:off x="2341329" y="2558877"/>
              <a:ext cx="187928" cy="18792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5" name="Freeform: Shape 35">
              <a:extLst>
                <a:ext uri="{FF2B5EF4-FFF2-40B4-BE49-F238E27FC236}">
                  <a16:creationId xmlns:a16="http://schemas.microsoft.com/office/drawing/2014/main" id="{667782A8-4FD8-0146-A864-A5D45AF1620C}"/>
                </a:ext>
              </a:extLst>
            </p:cNvPr>
            <p:cNvSpPr/>
            <p:nvPr/>
          </p:nvSpPr>
          <p:spPr>
            <a:xfrm>
              <a:off x="1000074" y="1359983"/>
              <a:ext cx="1834773" cy="1110669"/>
            </a:xfrm>
            <a:custGeom>
              <a:avLst/>
              <a:gdLst>
                <a:gd name="connsiteX0" fmla="*/ 2269475 w 2269475"/>
                <a:gd name="connsiteY0" fmla="*/ 0 h 1366091"/>
                <a:gd name="connsiteX1" fmla="*/ 2269475 w 2269475"/>
                <a:gd name="connsiteY1" fmla="*/ 374573 h 1366091"/>
                <a:gd name="connsiteX2" fmla="*/ 0 w 2269475"/>
                <a:gd name="connsiteY2" fmla="*/ 1002535 h 1366091"/>
                <a:gd name="connsiteX3" fmla="*/ 0 w 2269475"/>
                <a:gd name="connsiteY3" fmla="*/ 1366091 h 1366091"/>
                <a:gd name="connsiteX4" fmla="*/ 561860 w 2269475"/>
                <a:gd name="connsiteY4" fmla="*/ 1366091 h 1366091"/>
                <a:gd name="connsiteX5" fmla="*/ 1145754 w 2269475"/>
                <a:gd name="connsiteY5" fmla="*/ 958467 h 1366091"/>
                <a:gd name="connsiteX0" fmla="*/ 2269475 w 2269475"/>
                <a:gd name="connsiteY0" fmla="*/ 0 h 1366091"/>
                <a:gd name="connsiteX1" fmla="*/ 2269475 w 2269475"/>
                <a:gd name="connsiteY1" fmla="*/ 374573 h 1366091"/>
                <a:gd name="connsiteX2" fmla="*/ 0 w 2269475"/>
                <a:gd name="connsiteY2" fmla="*/ 1002535 h 1366091"/>
                <a:gd name="connsiteX3" fmla="*/ 0 w 2269475"/>
                <a:gd name="connsiteY3" fmla="*/ 1366091 h 1366091"/>
                <a:gd name="connsiteX4" fmla="*/ 561860 w 2269475"/>
                <a:gd name="connsiteY4" fmla="*/ 1366091 h 1366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9475" h="1366091">
                  <a:moveTo>
                    <a:pt x="2269475" y="0"/>
                  </a:moveTo>
                  <a:lnTo>
                    <a:pt x="2269475" y="374573"/>
                  </a:lnTo>
                  <a:lnTo>
                    <a:pt x="0" y="1002535"/>
                  </a:lnTo>
                  <a:lnTo>
                    <a:pt x="0" y="1366091"/>
                  </a:lnTo>
                  <a:lnTo>
                    <a:pt x="561860" y="1366091"/>
                  </a:ln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6" name="Freeform: Shape 36">
              <a:extLst>
                <a:ext uri="{FF2B5EF4-FFF2-40B4-BE49-F238E27FC236}">
                  <a16:creationId xmlns:a16="http://schemas.microsoft.com/office/drawing/2014/main" id="{9C3AF571-B6F9-E544-96BC-0B0E3640A2EF}"/>
                </a:ext>
              </a:extLst>
            </p:cNvPr>
            <p:cNvSpPr/>
            <p:nvPr/>
          </p:nvSpPr>
          <p:spPr>
            <a:xfrm flipV="1">
              <a:off x="1006786" y="1590939"/>
              <a:ext cx="1834773" cy="1061096"/>
            </a:xfrm>
            <a:custGeom>
              <a:avLst/>
              <a:gdLst>
                <a:gd name="connsiteX0" fmla="*/ 2269475 w 2269475"/>
                <a:gd name="connsiteY0" fmla="*/ 0 h 1366091"/>
                <a:gd name="connsiteX1" fmla="*/ 2269475 w 2269475"/>
                <a:gd name="connsiteY1" fmla="*/ 374573 h 1366091"/>
                <a:gd name="connsiteX2" fmla="*/ 0 w 2269475"/>
                <a:gd name="connsiteY2" fmla="*/ 1002535 h 1366091"/>
                <a:gd name="connsiteX3" fmla="*/ 0 w 2269475"/>
                <a:gd name="connsiteY3" fmla="*/ 1366091 h 1366091"/>
                <a:gd name="connsiteX4" fmla="*/ 561860 w 2269475"/>
                <a:gd name="connsiteY4" fmla="*/ 1366091 h 1366091"/>
                <a:gd name="connsiteX5" fmla="*/ 1145754 w 2269475"/>
                <a:gd name="connsiteY5" fmla="*/ 958467 h 1366091"/>
                <a:gd name="connsiteX0" fmla="*/ 2269475 w 2269475"/>
                <a:gd name="connsiteY0" fmla="*/ 0 h 1366091"/>
                <a:gd name="connsiteX1" fmla="*/ 2269475 w 2269475"/>
                <a:gd name="connsiteY1" fmla="*/ 374573 h 1366091"/>
                <a:gd name="connsiteX2" fmla="*/ 0 w 2269475"/>
                <a:gd name="connsiteY2" fmla="*/ 1002535 h 1366091"/>
                <a:gd name="connsiteX3" fmla="*/ 0 w 2269475"/>
                <a:gd name="connsiteY3" fmla="*/ 1366091 h 1366091"/>
                <a:gd name="connsiteX4" fmla="*/ 561860 w 2269475"/>
                <a:gd name="connsiteY4" fmla="*/ 1366091 h 1366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9475" h="1366091">
                  <a:moveTo>
                    <a:pt x="2269475" y="0"/>
                  </a:moveTo>
                  <a:lnTo>
                    <a:pt x="2269475" y="374573"/>
                  </a:lnTo>
                  <a:lnTo>
                    <a:pt x="0" y="1002535"/>
                  </a:lnTo>
                  <a:lnTo>
                    <a:pt x="0" y="1366091"/>
                  </a:lnTo>
                  <a:lnTo>
                    <a:pt x="561860" y="1366091"/>
                  </a:ln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43601F77-0FB4-4B43-BAC0-B24EF1C4D478}"/>
              </a:ext>
            </a:extLst>
          </p:cNvPr>
          <p:cNvGrpSpPr/>
          <p:nvPr/>
        </p:nvGrpSpPr>
        <p:grpSpPr>
          <a:xfrm>
            <a:off x="3764984" y="1766011"/>
            <a:ext cx="1880789" cy="1515328"/>
            <a:chOff x="713279" y="1051962"/>
            <a:chExt cx="2390252" cy="1925794"/>
          </a:xfrm>
        </p:grpSpPr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C742D2BF-95E9-9A4C-80A5-DAD43E48DF70}"/>
                </a:ext>
              </a:extLst>
            </p:cNvPr>
            <p:cNvCxnSpPr/>
            <p:nvPr/>
          </p:nvCxnSpPr>
          <p:spPr>
            <a:xfrm flipH="1">
              <a:off x="713280" y="1194674"/>
              <a:ext cx="88710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3025985D-EE7B-9C4A-B6FA-4E18A0919168}"/>
                </a:ext>
              </a:extLst>
            </p:cNvPr>
            <p:cNvCxnSpPr/>
            <p:nvPr/>
          </p:nvCxnSpPr>
          <p:spPr>
            <a:xfrm flipH="1">
              <a:off x="2521984" y="1376862"/>
              <a:ext cx="581547" cy="1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7F69CBD3-AFD8-9146-9714-A6978640FDC1}"/>
                </a:ext>
              </a:extLst>
            </p:cNvPr>
            <p:cNvCxnSpPr/>
            <p:nvPr/>
          </p:nvCxnSpPr>
          <p:spPr>
            <a:xfrm flipH="1">
              <a:off x="1317004" y="1590953"/>
              <a:ext cx="280088" cy="0"/>
            </a:xfrm>
            <a:prstGeom prst="line">
              <a:avLst/>
            </a:prstGeom>
            <a:ln w="3810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8DE63910-EA0F-7442-B68A-0B94C85EAA09}"/>
                </a:ext>
              </a:extLst>
            </p:cNvPr>
            <p:cNvGrpSpPr/>
            <p:nvPr/>
          </p:nvGrpSpPr>
          <p:grpSpPr>
            <a:xfrm>
              <a:off x="1516630" y="1051962"/>
              <a:ext cx="816031" cy="649817"/>
              <a:chOff x="5561062" y="2087459"/>
              <a:chExt cx="1742674" cy="1387714"/>
            </a:xfrm>
          </p:grpSpPr>
          <p:grpSp>
            <p:nvGrpSpPr>
              <p:cNvPr id="80" name="Group 79">
                <a:extLst>
                  <a:ext uri="{FF2B5EF4-FFF2-40B4-BE49-F238E27FC236}">
                    <a16:creationId xmlns:a16="http://schemas.microsoft.com/office/drawing/2014/main" id="{C40850E3-5DC8-B448-8D4F-29F7145C0F79}"/>
                  </a:ext>
                </a:extLst>
              </p:cNvPr>
              <p:cNvGrpSpPr/>
              <p:nvPr/>
            </p:nvGrpSpPr>
            <p:grpSpPr>
              <a:xfrm>
                <a:off x="5561062" y="2087459"/>
                <a:ext cx="1742674" cy="1387714"/>
                <a:chOff x="5561062" y="1690627"/>
                <a:chExt cx="1742674" cy="2181376"/>
              </a:xfrm>
            </p:grpSpPr>
            <p:sp>
              <p:nvSpPr>
                <p:cNvPr id="82" name="Freeform: Shape 17">
                  <a:extLst>
                    <a:ext uri="{FF2B5EF4-FFF2-40B4-BE49-F238E27FC236}">
                      <a16:creationId xmlns:a16="http://schemas.microsoft.com/office/drawing/2014/main" id="{876C039C-72BA-0148-A184-C2A7127EE7F3}"/>
                    </a:ext>
                  </a:extLst>
                </p:cNvPr>
                <p:cNvSpPr/>
                <p:nvPr/>
              </p:nvSpPr>
              <p:spPr>
                <a:xfrm>
                  <a:off x="5563072" y="1690627"/>
                  <a:ext cx="1740664" cy="1090670"/>
                </a:xfrm>
                <a:custGeom>
                  <a:avLst/>
                  <a:gdLst>
                    <a:gd name="connsiteX0" fmla="*/ 0 w 1740665"/>
                    <a:gd name="connsiteY0" fmla="*/ 0 h 1090670"/>
                    <a:gd name="connsiteX1" fmla="*/ 914400 w 1740665"/>
                    <a:gd name="connsiteY1" fmla="*/ 231354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046603 w 1740665"/>
                    <a:gd name="connsiteY1" fmla="*/ 253388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740665" h="1090670">
                      <a:moveTo>
                        <a:pt x="0" y="0"/>
                      </a:moveTo>
                      <a:cubicBezTo>
                        <a:pt x="312144" y="24788"/>
                        <a:pt x="822593" y="27543"/>
                        <a:pt x="1145755" y="308473"/>
                      </a:cubicBezTo>
                      <a:cubicBezTo>
                        <a:pt x="1468917" y="589403"/>
                        <a:pt x="1494622" y="564614"/>
                        <a:pt x="1740665" y="1090670"/>
                      </a:cubicBez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83" name="Freeform: Shape 18">
                  <a:extLst>
                    <a:ext uri="{FF2B5EF4-FFF2-40B4-BE49-F238E27FC236}">
                      <a16:creationId xmlns:a16="http://schemas.microsoft.com/office/drawing/2014/main" id="{B1797CB3-209E-0548-833C-B94A6AF49106}"/>
                    </a:ext>
                  </a:extLst>
                </p:cNvPr>
                <p:cNvSpPr/>
                <p:nvPr/>
              </p:nvSpPr>
              <p:spPr>
                <a:xfrm flipV="1">
                  <a:off x="5561062" y="2781333"/>
                  <a:ext cx="1740665" cy="1090670"/>
                </a:xfrm>
                <a:custGeom>
                  <a:avLst/>
                  <a:gdLst>
                    <a:gd name="connsiteX0" fmla="*/ 0 w 1740665"/>
                    <a:gd name="connsiteY0" fmla="*/ 0 h 1090670"/>
                    <a:gd name="connsiteX1" fmla="*/ 914400 w 1740665"/>
                    <a:gd name="connsiteY1" fmla="*/ 231354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046603 w 1740665"/>
                    <a:gd name="connsiteY1" fmla="*/ 253388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740665" h="1090670">
                      <a:moveTo>
                        <a:pt x="0" y="0"/>
                      </a:moveTo>
                      <a:cubicBezTo>
                        <a:pt x="312144" y="24788"/>
                        <a:pt x="822593" y="27543"/>
                        <a:pt x="1145755" y="308473"/>
                      </a:cubicBezTo>
                      <a:cubicBezTo>
                        <a:pt x="1468917" y="589403"/>
                        <a:pt x="1494622" y="564614"/>
                        <a:pt x="1740665" y="1090670"/>
                      </a:cubicBez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</p:grpSp>
          <p:sp>
            <p:nvSpPr>
              <p:cNvPr id="81" name="Freeform: Shape 16">
                <a:extLst>
                  <a:ext uri="{FF2B5EF4-FFF2-40B4-BE49-F238E27FC236}">
                    <a16:creationId xmlns:a16="http://schemas.microsoft.com/office/drawing/2014/main" id="{C9C6BC86-A06F-7A4E-B9F1-2AD0FF3089C8}"/>
                  </a:ext>
                </a:extLst>
              </p:cNvPr>
              <p:cNvSpPr/>
              <p:nvPr/>
            </p:nvSpPr>
            <p:spPr>
              <a:xfrm>
                <a:off x="5568950" y="2095500"/>
                <a:ext cx="311172" cy="1377950"/>
              </a:xfrm>
              <a:custGeom>
                <a:avLst/>
                <a:gdLst>
                  <a:gd name="connsiteX0" fmla="*/ 0 w 311172"/>
                  <a:gd name="connsiteY0" fmla="*/ 0 h 1377950"/>
                  <a:gd name="connsiteX1" fmla="*/ 311150 w 311172"/>
                  <a:gd name="connsiteY1" fmla="*/ 647700 h 1377950"/>
                  <a:gd name="connsiteX2" fmla="*/ 12700 w 311172"/>
                  <a:gd name="connsiteY2" fmla="*/ 1377950 h 1377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1172" h="1377950">
                    <a:moveTo>
                      <a:pt x="0" y="0"/>
                    </a:moveTo>
                    <a:cubicBezTo>
                      <a:pt x="154516" y="209021"/>
                      <a:pt x="309033" y="418042"/>
                      <a:pt x="311150" y="647700"/>
                    </a:cubicBezTo>
                    <a:cubicBezTo>
                      <a:pt x="313267" y="877358"/>
                      <a:pt x="162983" y="1127654"/>
                      <a:pt x="12700" y="1377950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33877E12-4FF0-3E49-9B5F-215756D09E4A}"/>
                </a:ext>
              </a:extLst>
            </p:cNvPr>
            <p:cNvSpPr/>
            <p:nvPr/>
          </p:nvSpPr>
          <p:spPr>
            <a:xfrm>
              <a:off x="2341330" y="1282897"/>
              <a:ext cx="187928" cy="18792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E3B05B4B-F3C9-594C-A020-8120EED798B1}"/>
                </a:ext>
              </a:extLst>
            </p:cNvPr>
            <p:cNvCxnSpPr/>
            <p:nvPr/>
          </p:nvCxnSpPr>
          <p:spPr>
            <a:xfrm flipH="1">
              <a:off x="1317003" y="2470652"/>
              <a:ext cx="280088" cy="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9560482D-5E32-3B44-B38E-CC2F2E39A95E}"/>
                </a:ext>
              </a:extLst>
            </p:cNvPr>
            <p:cNvCxnSpPr>
              <a:cxnSpLocks/>
              <a:stCxn id="72" idx="0"/>
            </p:cNvCxnSpPr>
            <p:nvPr/>
          </p:nvCxnSpPr>
          <p:spPr>
            <a:xfrm flipH="1">
              <a:off x="2521985" y="2652035"/>
              <a:ext cx="319574" cy="807"/>
            </a:xfrm>
            <a:prstGeom prst="line">
              <a:avLst/>
            </a:prstGeom>
            <a:ln w="3810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2AC954B4-A3C1-D046-804E-CEED64DDEDB2}"/>
                </a:ext>
              </a:extLst>
            </p:cNvPr>
            <p:cNvCxnSpPr/>
            <p:nvPr/>
          </p:nvCxnSpPr>
          <p:spPr>
            <a:xfrm flipH="1">
              <a:off x="713279" y="2866930"/>
              <a:ext cx="88710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4195DA0A-32D5-E446-8FDB-B27DEDB8A7CC}"/>
                </a:ext>
              </a:extLst>
            </p:cNvPr>
            <p:cNvGrpSpPr/>
            <p:nvPr/>
          </p:nvGrpSpPr>
          <p:grpSpPr>
            <a:xfrm>
              <a:off x="1516629" y="2327941"/>
              <a:ext cx="816031" cy="649815"/>
              <a:chOff x="5561062" y="2087461"/>
              <a:chExt cx="1742674" cy="1387712"/>
            </a:xfrm>
          </p:grpSpPr>
          <p:grpSp>
            <p:nvGrpSpPr>
              <p:cNvPr id="76" name="Group 75">
                <a:extLst>
                  <a:ext uri="{FF2B5EF4-FFF2-40B4-BE49-F238E27FC236}">
                    <a16:creationId xmlns:a16="http://schemas.microsoft.com/office/drawing/2014/main" id="{30D8B865-6793-3048-BFC3-62301B81B48B}"/>
                  </a:ext>
                </a:extLst>
              </p:cNvPr>
              <p:cNvGrpSpPr/>
              <p:nvPr/>
            </p:nvGrpSpPr>
            <p:grpSpPr>
              <a:xfrm>
                <a:off x="5561062" y="2087461"/>
                <a:ext cx="1742674" cy="1387712"/>
                <a:chOff x="5561062" y="1690631"/>
                <a:chExt cx="1742671" cy="2181372"/>
              </a:xfrm>
            </p:grpSpPr>
            <p:sp>
              <p:nvSpPr>
                <p:cNvPr id="78" name="Freeform: Shape 29">
                  <a:extLst>
                    <a:ext uri="{FF2B5EF4-FFF2-40B4-BE49-F238E27FC236}">
                      <a16:creationId xmlns:a16="http://schemas.microsoft.com/office/drawing/2014/main" id="{7333DC11-2D14-CA48-BF94-5AFA426DAF66}"/>
                    </a:ext>
                  </a:extLst>
                </p:cNvPr>
                <p:cNvSpPr/>
                <p:nvPr/>
              </p:nvSpPr>
              <p:spPr>
                <a:xfrm>
                  <a:off x="5563069" y="1690631"/>
                  <a:ext cx="1740664" cy="1090671"/>
                </a:xfrm>
                <a:custGeom>
                  <a:avLst/>
                  <a:gdLst>
                    <a:gd name="connsiteX0" fmla="*/ 0 w 1740665"/>
                    <a:gd name="connsiteY0" fmla="*/ 0 h 1090670"/>
                    <a:gd name="connsiteX1" fmla="*/ 914400 w 1740665"/>
                    <a:gd name="connsiteY1" fmla="*/ 231354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046603 w 1740665"/>
                    <a:gd name="connsiteY1" fmla="*/ 253388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740665" h="1090670">
                      <a:moveTo>
                        <a:pt x="0" y="0"/>
                      </a:moveTo>
                      <a:cubicBezTo>
                        <a:pt x="312144" y="24788"/>
                        <a:pt x="822593" y="27543"/>
                        <a:pt x="1145755" y="308473"/>
                      </a:cubicBezTo>
                      <a:cubicBezTo>
                        <a:pt x="1468917" y="589403"/>
                        <a:pt x="1494622" y="564614"/>
                        <a:pt x="1740665" y="1090670"/>
                      </a:cubicBez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79" name="Freeform: Shape 30">
                  <a:extLst>
                    <a:ext uri="{FF2B5EF4-FFF2-40B4-BE49-F238E27FC236}">
                      <a16:creationId xmlns:a16="http://schemas.microsoft.com/office/drawing/2014/main" id="{588D630D-C231-7D47-B6C6-4C0BB3273BA4}"/>
                    </a:ext>
                  </a:extLst>
                </p:cNvPr>
                <p:cNvSpPr/>
                <p:nvPr/>
              </p:nvSpPr>
              <p:spPr>
                <a:xfrm flipV="1">
                  <a:off x="5561062" y="2781332"/>
                  <a:ext cx="1740664" cy="1090671"/>
                </a:xfrm>
                <a:custGeom>
                  <a:avLst/>
                  <a:gdLst>
                    <a:gd name="connsiteX0" fmla="*/ 0 w 1740665"/>
                    <a:gd name="connsiteY0" fmla="*/ 0 h 1090670"/>
                    <a:gd name="connsiteX1" fmla="*/ 914400 w 1740665"/>
                    <a:gd name="connsiteY1" fmla="*/ 231354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046603 w 1740665"/>
                    <a:gd name="connsiteY1" fmla="*/ 253388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740665" h="1090670">
                      <a:moveTo>
                        <a:pt x="0" y="0"/>
                      </a:moveTo>
                      <a:cubicBezTo>
                        <a:pt x="312144" y="24788"/>
                        <a:pt x="822593" y="27543"/>
                        <a:pt x="1145755" y="308473"/>
                      </a:cubicBezTo>
                      <a:cubicBezTo>
                        <a:pt x="1468917" y="589403"/>
                        <a:pt x="1494622" y="564614"/>
                        <a:pt x="1740665" y="1090670"/>
                      </a:cubicBez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</p:grpSp>
          <p:sp>
            <p:nvSpPr>
              <p:cNvPr id="77" name="Freeform: Shape 28">
                <a:extLst>
                  <a:ext uri="{FF2B5EF4-FFF2-40B4-BE49-F238E27FC236}">
                    <a16:creationId xmlns:a16="http://schemas.microsoft.com/office/drawing/2014/main" id="{71A84F54-F93F-284F-B5B1-C87298DFF261}"/>
                  </a:ext>
                </a:extLst>
              </p:cNvPr>
              <p:cNvSpPr/>
              <p:nvPr/>
            </p:nvSpPr>
            <p:spPr>
              <a:xfrm>
                <a:off x="5568951" y="2095499"/>
                <a:ext cx="311173" cy="1377950"/>
              </a:xfrm>
              <a:custGeom>
                <a:avLst/>
                <a:gdLst>
                  <a:gd name="connsiteX0" fmla="*/ 0 w 311172"/>
                  <a:gd name="connsiteY0" fmla="*/ 0 h 1377950"/>
                  <a:gd name="connsiteX1" fmla="*/ 311150 w 311172"/>
                  <a:gd name="connsiteY1" fmla="*/ 647700 h 1377950"/>
                  <a:gd name="connsiteX2" fmla="*/ 12700 w 311172"/>
                  <a:gd name="connsiteY2" fmla="*/ 1377950 h 1377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1172" h="1377950">
                    <a:moveTo>
                      <a:pt x="0" y="0"/>
                    </a:moveTo>
                    <a:cubicBezTo>
                      <a:pt x="154516" y="209021"/>
                      <a:pt x="309033" y="418042"/>
                      <a:pt x="311150" y="647700"/>
                    </a:cubicBezTo>
                    <a:cubicBezTo>
                      <a:pt x="313267" y="877358"/>
                      <a:pt x="162983" y="1127654"/>
                      <a:pt x="12700" y="1377950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09DFBC21-33F7-DC49-BB15-02DD48931D2B}"/>
                </a:ext>
              </a:extLst>
            </p:cNvPr>
            <p:cNvSpPr/>
            <p:nvPr/>
          </p:nvSpPr>
          <p:spPr>
            <a:xfrm>
              <a:off x="2341329" y="2558877"/>
              <a:ext cx="187928" cy="18792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1" name="Freeform: Shape 35">
              <a:extLst>
                <a:ext uri="{FF2B5EF4-FFF2-40B4-BE49-F238E27FC236}">
                  <a16:creationId xmlns:a16="http://schemas.microsoft.com/office/drawing/2014/main" id="{AB1D444E-E088-E742-BABA-56D91A1F92C7}"/>
                </a:ext>
              </a:extLst>
            </p:cNvPr>
            <p:cNvSpPr/>
            <p:nvPr/>
          </p:nvSpPr>
          <p:spPr>
            <a:xfrm>
              <a:off x="1000074" y="1359983"/>
              <a:ext cx="1834773" cy="1110669"/>
            </a:xfrm>
            <a:custGeom>
              <a:avLst/>
              <a:gdLst>
                <a:gd name="connsiteX0" fmla="*/ 2269475 w 2269475"/>
                <a:gd name="connsiteY0" fmla="*/ 0 h 1366091"/>
                <a:gd name="connsiteX1" fmla="*/ 2269475 w 2269475"/>
                <a:gd name="connsiteY1" fmla="*/ 374573 h 1366091"/>
                <a:gd name="connsiteX2" fmla="*/ 0 w 2269475"/>
                <a:gd name="connsiteY2" fmla="*/ 1002535 h 1366091"/>
                <a:gd name="connsiteX3" fmla="*/ 0 w 2269475"/>
                <a:gd name="connsiteY3" fmla="*/ 1366091 h 1366091"/>
                <a:gd name="connsiteX4" fmla="*/ 561860 w 2269475"/>
                <a:gd name="connsiteY4" fmla="*/ 1366091 h 1366091"/>
                <a:gd name="connsiteX5" fmla="*/ 1145754 w 2269475"/>
                <a:gd name="connsiteY5" fmla="*/ 958467 h 1366091"/>
                <a:gd name="connsiteX0" fmla="*/ 2269475 w 2269475"/>
                <a:gd name="connsiteY0" fmla="*/ 0 h 1366091"/>
                <a:gd name="connsiteX1" fmla="*/ 2269475 w 2269475"/>
                <a:gd name="connsiteY1" fmla="*/ 374573 h 1366091"/>
                <a:gd name="connsiteX2" fmla="*/ 0 w 2269475"/>
                <a:gd name="connsiteY2" fmla="*/ 1002535 h 1366091"/>
                <a:gd name="connsiteX3" fmla="*/ 0 w 2269475"/>
                <a:gd name="connsiteY3" fmla="*/ 1366091 h 1366091"/>
                <a:gd name="connsiteX4" fmla="*/ 561860 w 2269475"/>
                <a:gd name="connsiteY4" fmla="*/ 1366091 h 1366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9475" h="1366091">
                  <a:moveTo>
                    <a:pt x="2269475" y="0"/>
                  </a:moveTo>
                  <a:lnTo>
                    <a:pt x="2269475" y="374573"/>
                  </a:lnTo>
                  <a:lnTo>
                    <a:pt x="0" y="1002535"/>
                  </a:lnTo>
                  <a:lnTo>
                    <a:pt x="0" y="1366091"/>
                  </a:lnTo>
                  <a:lnTo>
                    <a:pt x="561860" y="1366091"/>
                  </a:lnTo>
                </a:path>
              </a:pathLst>
            </a:cu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2" name="Freeform: Shape 36">
              <a:extLst>
                <a:ext uri="{FF2B5EF4-FFF2-40B4-BE49-F238E27FC236}">
                  <a16:creationId xmlns:a16="http://schemas.microsoft.com/office/drawing/2014/main" id="{E0C074D4-F593-A041-ACA0-118521E675FA}"/>
                </a:ext>
              </a:extLst>
            </p:cNvPr>
            <p:cNvSpPr/>
            <p:nvPr/>
          </p:nvSpPr>
          <p:spPr>
            <a:xfrm flipV="1">
              <a:off x="1006786" y="1590939"/>
              <a:ext cx="1834773" cy="1061096"/>
            </a:xfrm>
            <a:custGeom>
              <a:avLst/>
              <a:gdLst>
                <a:gd name="connsiteX0" fmla="*/ 2269475 w 2269475"/>
                <a:gd name="connsiteY0" fmla="*/ 0 h 1366091"/>
                <a:gd name="connsiteX1" fmla="*/ 2269475 w 2269475"/>
                <a:gd name="connsiteY1" fmla="*/ 374573 h 1366091"/>
                <a:gd name="connsiteX2" fmla="*/ 0 w 2269475"/>
                <a:gd name="connsiteY2" fmla="*/ 1002535 h 1366091"/>
                <a:gd name="connsiteX3" fmla="*/ 0 w 2269475"/>
                <a:gd name="connsiteY3" fmla="*/ 1366091 h 1366091"/>
                <a:gd name="connsiteX4" fmla="*/ 561860 w 2269475"/>
                <a:gd name="connsiteY4" fmla="*/ 1366091 h 1366091"/>
                <a:gd name="connsiteX5" fmla="*/ 1145754 w 2269475"/>
                <a:gd name="connsiteY5" fmla="*/ 958467 h 1366091"/>
                <a:gd name="connsiteX0" fmla="*/ 2269475 w 2269475"/>
                <a:gd name="connsiteY0" fmla="*/ 0 h 1366091"/>
                <a:gd name="connsiteX1" fmla="*/ 2269475 w 2269475"/>
                <a:gd name="connsiteY1" fmla="*/ 374573 h 1366091"/>
                <a:gd name="connsiteX2" fmla="*/ 0 w 2269475"/>
                <a:gd name="connsiteY2" fmla="*/ 1002535 h 1366091"/>
                <a:gd name="connsiteX3" fmla="*/ 0 w 2269475"/>
                <a:gd name="connsiteY3" fmla="*/ 1366091 h 1366091"/>
                <a:gd name="connsiteX4" fmla="*/ 561860 w 2269475"/>
                <a:gd name="connsiteY4" fmla="*/ 1366091 h 1366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9475" h="1366091">
                  <a:moveTo>
                    <a:pt x="2269475" y="0"/>
                  </a:moveTo>
                  <a:lnTo>
                    <a:pt x="2269475" y="374573"/>
                  </a:lnTo>
                  <a:lnTo>
                    <a:pt x="0" y="1002535"/>
                  </a:lnTo>
                  <a:lnTo>
                    <a:pt x="0" y="1366091"/>
                  </a:lnTo>
                  <a:lnTo>
                    <a:pt x="561860" y="1366091"/>
                  </a:lnTo>
                </a:path>
              </a:pathLst>
            </a:custGeom>
            <a:noFill/>
            <a:ln w="38100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C07AB6C5-08E2-8344-A99D-7E5C37304452}"/>
              </a:ext>
            </a:extLst>
          </p:cNvPr>
          <p:cNvGrpSpPr/>
          <p:nvPr/>
        </p:nvGrpSpPr>
        <p:grpSpPr>
          <a:xfrm>
            <a:off x="3764984" y="3704372"/>
            <a:ext cx="1880789" cy="1515328"/>
            <a:chOff x="713279" y="1051962"/>
            <a:chExt cx="2390252" cy="1925794"/>
          </a:xfrm>
        </p:grpSpPr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245603D6-F272-4D42-BBAF-5CFE89FF0428}"/>
                </a:ext>
              </a:extLst>
            </p:cNvPr>
            <p:cNvCxnSpPr/>
            <p:nvPr/>
          </p:nvCxnSpPr>
          <p:spPr>
            <a:xfrm flipH="1">
              <a:off x="713280" y="1194674"/>
              <a:ext cx="88710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23D1267B-C5BC-2647-B194-36F8BA812012}"/>
                </a:ext>
              </a:extLst>
            </p:cNvPr>
            <p:cNvCxnSpPr/>
            <p:nvPr/>
          </p:nvCxnSpPr>
          <p:spPr>
            <a:xfrm flipH="1">
              <a:off x="2521984" y="1376862"/>
              <a:ext cx="581547" cy="1"/>
            </a:xfrm>
            <a:prstGeom prst="line">
              <a:avLst/>
            </a:prstGeom>
            <a:ln w="3810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FEA6B3A4-6F60-B340-835B-9B5B6B5797E8}"/>
                </a:ext>
              </a:extLst>
            </p:cNvPr>
            <p:cNvCxnSpPr/>
            <p:nvPr/>
          </p:nvCxnSpPr>
          <p:spPr>
            <a:xfrm flipH="1">
              <a:off x="1317004" y="1590953"/>
              <a:ext cx="280088" cy="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419E7F2D-9FCC-0549-B452-3FF949F41610}"/>
                </a:ext>
              </a:extLst>
            </p:cNvPr>
            <p:cNvGrpSpPr/>
            <p:nvPr/>
          </p:nvGrpSpPr>
          <p:grpSpPr>
            <a:xfrm>
              <a:off x="1516630" y="1051962"/>
              <a:ext cx="816031" cy="649817"/>
              <a:chOff x="5561062" y="2087459"/>
              <a:chExt cx="1742674" cy="1387714"/>
            </a:xfrm>
          </p:grpSpPr>
          <p:grpSp>
            <p:nvGrpSpPr>
              <p:cNvPr id="104" name="Group 103">
                <a:extLst>
                  <a:ext uri="{FF2B5EF4-FFF2-40B4-BE49-F238E27FC236}">
                    <a16:creationId xmlns:a16="http://schemas.microsoft.com/office/drawing/2014/main" id="{95AEE702-FDDC-674A-95C3-E3D2D32EBF43}"/>
                  </a:ext>
                </a:extLst>
              </p:cNvPr>
              <p:cNvGrpSpPr/>
              <p:nvPr/>
            </p:nvGrpSpPr>
            <p:grpSpPr>
              <a:xfrm>
                <a:off x="5561062" y="2087459"/>
                <a:ext cx="1742674" cy="1387714"/>
                <a:chOff x="5561062" y="1690627"/>
                <a:chExt cx="1742674" cy="2181376"/>
              </a:xfrm>
            </p:grpSpPr>
            <p:sp>
              <p:nvSpPr>
                <p:cNvPr id="106" name="Freeform: Shape 17">
                  <a:extLst>
                    <a:ext uri="{FF2B5EF4-FFF2-40B4-BE49-F238E27FC236}">
                      <a16:creationId xmlns:a16="http://schemas.microsoft.com/office/drawing/2014/main" id="{FBA12FB0-9C5A-FD47-AB4D-9ED47995769C}"/>
                    </a:ext>
                  </a:extLst>
                </p:cNvPr>
                <p:cNvSpPr/>
                <p:nvPr/>
              </p:nvSpPr>
              <p:spPr>
                <a:xfrm>
                  <a:off x="5563072" y="1690627"/>
                  <a:ext cx="1740664" cy="1090670"/>
                </a:xfrm>
                <a:custGeom>
                  <a:avLst/>
                  <a:gdLst>
                    <a:gd name="connsiteX0" fmla="*/ 0 w 1740665"/>
                    <a:gd name="connsiteY0" fmla="*/ 0 h 1090670"/>
                    <a:gd name="connsiteX1" fmla="*/ 914400 w 1740665"/>
                    <a:gd name="connsiteY1" fmla="*/ 231354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046603 w 1740665"/>
                    <a:gd name="connsiteY1" fmla="*/ 253388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740665" h="1090670">
                      <a:moveTo>
                        <a:pt x="0" y="0"/>
                      </a:moveTo>
                      <a:cubicBezTo>
                        <a:pt x="312144" y="24788"/>
                        <a:pt x="822593" y="27543"/>
                        <a:pt x="1145755" y="308473"/>
                      </a:cubicBezTo>
                      <a:cubicBezTo>
                        <a:pt x="1468917" y="589403"/>
                        <a:pt x="1494622" y="564614"/>
                        <a:pt x="1740665" y="1090670"/>
                      </a:cubicBez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07" name="Freeform: Shape 18">
                  <a:extLst>
                    <a:ext uri="{FF2B5EF4-FFF2-40B4-BE49-F238E27FC236}">
                      <a16:creationId xmlns:a16="http://schemas.microsoft.com/office/drawing/2014/main" id="{BDFF5DA2-0995-4E4F-8064-6917089B873D}"/>
                    </a:ext>
                  </a:extLst>
                </p:cNvPr>
                <p:cNvSpPr/>
                <p:nvPr/>
              </p:nvSpPr>
              <p:spPr>
                <a:xfrm flipV="1">
                  <a:off x="5561062" y="2781333"/>
                  <a:ext cx="1740665" cy="1090670"/>
                </a:xfrm>
                <a:custGeom>
                  <a:avLst/>
                  <a:gdLst>
                    <a:gd name="connsiteX0" fmla="*/ 0 w 1740665"/>
                    <a:gd name="connsiteY0" fmla="*/ 0 h 1090670"/>
                    <a:gd name="connsiteX1" fmla="*/ 914400 w 1740665"/>
                    <a:gd name="connsiteY1" fmla="*/ 231354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046603 w 1740665"/>
                    <a:gd name="connsiteY1" fmla="*/ 253388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740665" h="1090670">
                      <a:moveTo>
                        <a:pt x="0" y="0"/>
                      </a:moveTo>
                      <a:cubicBezTo>
                        <a:pt x="312144" y="24788"/>
                        <a:pt x="822593" y="27543"/>
                        <a:pt x="1145755" y="308473"/>
                      </a:cubicBezTo>
                      <a:cubicBezTo>
                        <a:pt x="1468917" y="589403"/>
                        <a:pt x="1494622" y="564614"/>
                        <a:pt x="1740665" y="1090670"/>
                      </a:cubicBez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</p:grpSp>
          <p:sp>
            <p:nvSpPr>
              <p:cNvPr id="105" name="Freeform: Shape 16">
                <a:extLst>
                  <a:ext uri="{FF2B5EF4-FFF2-40B4-BE49-F238E27FC236}">
                    <a16:creationId xmlns:a16="http://schemas.microsoft.com/office/drawing/2014/main" id="{8BC7651C-4571-8641-A15D-B08CD4503297}"/>
                  </a:ext>
                </a:extLst>
              </p:cNvPr>
              <p:cNvSpPr/>
              <p:nvPr/>
            </p:nvSpPr>
            <p:spPr>
              <a:xfrm>
                <a:off x="5568950" y="2095500"/>
                <a:ext cx="311172" cy="1377950"/>
              </a:xfrm>
              <a:custGeom>
                <a:avLst/>
                <a:gdLst>
                  <a:gd name="connsiteX0" fmla="*/ 0 w 311172"/>
                  <a:gd name="connsiteY0" fmla="*/ 0 h 1377950"/>
                  <a:gd name="connsiteX1" fmla="*/ 311150 w 311172"/>
                  <a:gd name="connsiteY1" fmla="*/ 647700 h 1377950"/>
                  <a:gd name="connsiteX2" fmla="*/ 12700 w 311172"/>
                  <a:gd name="connsiteY2" fmla="*/ 1377950 h 1377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1172" h="1377950">
                    <a:moveTo>
                      <a:pt x="0" y="0"/>
                    </a:moveTo>
                    <a:cubicBezTo>
                      <a:pt x="154516" y="209021"/>
                      <a:pt x="309033" y="418042"/>
                      <a:pt x="311150" y="647700"/>
                    </a:cubicBezTo>
                    <a:cubicBezTo>
                      <a:pt x="313267" y="877358"/>
                      <a:pt x="162983" y="1127654"/>
                      <a:pt x="12700" y="1377950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0D904A1A-F94A-EE4B-A2C1-063F0DE6C9B4}"/>
                </a:ext>
              </a:extLst>
            </p:cNvPr>
            <p:cNvSpPr/>
            <p:nvPr/>
          </p:nvSpPr>
          <p:spPr>
            <a:xfrm>
              <a:off x="2341330" y="1282897"/>
              <a:ext cx="187928" cy="18792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07DE5936-C5BF-CA47-858D-AA199C181A5C}"/>
                </a:ext>
              </a:extLst>
            </p:cNvPr>
            <p:cNvCxnSpPr/>
            <p:nvPr/>
          </p:nvCxnSpPr>
          <p:spPr>
            <a:xfrm flipH="1">
              <a:off x="1317003" y="2470652"/>
              <a:ext cx="280088" cy="0"/>
            </a:xfrm>
            <a:prstGeom prst="line">
              <a:avLst/>
            </a:prstGeom>
            <a:ln w="3810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470E7672-E5E6-3649-AF89-A0241AB3EDAC}"/>
                </a:ext>
              </a:extLst>
            </p:cNvPr>
            <p:cNvCxnSpPr>
              <a:cxnSpLocks/>
              <a:stCxn id="96" idx="0"/>
            </p:cNvCxnSpPr>
            <p:nvPr/>
          </p:nvCxnSpPr>
          <p:spPr>
            <a:xfrm flipH="1">
              <a:off x="2521985" y="2652035"/>
              <a:ext cx="319574" cy="807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9DD804BC-918C-D040-AEC8-44AB4DBD719A}"/>
                </a:ext>
              </a:extLst>
            </p:cNvPr>
            <p:cNvCxnSpPr/>
            <p:nvPr/>
          </p:nvCxnSpPr>
          <p:spPr>
            <a:xfrm flipH="1">
              <a:off x="713279" y="2866930"/>
              <a:ext cx="88710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83BBDC8D-F1F4-AC4A-AE34-C30394926F7F}"/>
                </a:ext>
              </a:extLst>
            </p:cNvPr>
            <p:cNvGrpSpPr/>
            <p:nvPr/>
          </p:nvGrpSpPr>
          <p:grpSpPr>
            <a:xfrm>
              <a:off x="1516629" y="2327941"/>
              <a:ext cx="816031" cy="649815"/>
              <a:chOff x="5561062" y="2087461"/>
              <a:chExt cx="1742674" cy="1387712"/>
            </a:xfrm>
          </p:grpSpPr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EFB24090-3931-DA4D-B6EE-CDF183B86356}"/>
                  </a:ext>
                </a:extLst>
              </p:cNvPr>
              <p:cNvGrpSpPr/>
              <p:nvPr/>
            </p:nvGrpSpPr>
            <p:grpSpPr>
              <a:xfrm>
                <a:off x="5561062" y="2087461"/>
                <a:ext cx="1742674" cy="1387712"/>
                <a:chOff x="5561062" y="1690631"/>
                <a:chExt cx="1742671" cy="2181372"/>
              </a:xfrm>
            </p:grpSpPr>
            <p:sp>
              <p:nvSpPr>
                <p:cNvPr id="102" name="Freeform: Shape 29">
                  <a:extLst>
                    <a:ext uri="{FF2B5EF4-FFF2-40B4-BE49-F238E27FC236}">
                      <a16:creationId xmlns:a16="http://schemas.microsoft.com/office/drawing/2014/main" id="{C944F0AB-83AD-BE43-9AFC-579B0684FBB6}"/>
                    </a:ext>
                  </a:extLst>
                </p:cNvPr>
                <p:cNvSpPr/>
                <p:nvPr/>
              </p:nvSpPr>
              <p:spPr>
                <a:xfrm>
                  <a:off x="5563069" y="1690631"/>
                  <a:ext cx="1740664" cy="1090671"/>
                </a:xfrm>
                <a:custGeom>
                  <a:avLst/>
                  <a:gdLst>
                    <a:gd name="connsiteX0" fmla="*/ 0 w 1740665"/>
                    <a:gd name="connsiteY0" fmla="*/ 0 h 1090670"/>
                    <a:gd name="connsiteX1" fmla="*/ 914400 w 1740665"/>
                    <a:gd name="connsiteY1" fmla="*/ 231354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046603 w 1740665"/>
                    <a:gd name="connsiteY1" fmla="*/ 253388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740665" h="1090670">
                      <a:moveTo>
                        <a:pt x="0" y="0"/>
                      </a:moveTo>
                      <a:cubicBezTo>
                        <a:pt x="312144" y="24788"/>
                        <a:pt x="822593" y="27543"/>
                        <a:pt x="1145755" y="308473"/>
                      </a:cubicBezTo>
                      <a:cubicBezTo>
                        <a:pt x="1468917" y="589403"/>
                        <a:pt x="1494622" y="564614"/>
                        <a:pt x="1740665" y="1090670"/>
                      </a:cubicBez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03" name="Freeform: Shape 30">
                  <a:extLst>
                    <a:ext uri="{FF2B5EF4-FFF2-40B4-BE49-F238E27FC236}">
                      <a16:creationId xmlns:a16="http://schemas.microsoft.com/office/drawing/2014/main" id="{0B35A6D0-A3A7-7C48-B798-2209C8BC57D8}"/>
                    </a:ext>
                  </a:extLst>
                </p:cNvPr>
                <p:cNvSpPr/>
                <p:nvPr/>
              </p:nvSpPr>
              <p:spPr>
                <a:xfrm flipV="1">
                  <a:off x="5561062" y="2781332"/>
                  <a:ext cx="1740664" cy="1090671"/>
                </a:xfrm>
                <a:custGeom>
                  <a:avLst/>
                  <a:gdLst>
                    <a:gd name="connsiteX0" fmla="*/ 0 w 1740665"/>
                    <a:gd name="connsiteY0" fmla="*/ 0 h 1090670"/>
                    <a:gd name="connsiteX1" fmla="*/ 914400 w 1740665"/>
                    <a:gd name="connsiteY1" fmla="*/ 231354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046603 w 1740665"/>
                    <a:gd name="connsiteY1" fmla="*/ 253388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  <a:gd name="connsiteX0" fmla="*/ 0 w 1740665"/>
                    <a:gd name="connsiteY0" fmla="*/ 0 h 1090670"/>
                    <a:gd name="connsiteX1" fmla="*/ 1145755 w 1740665"/>
                    <a:gd name="connsiteY1" fmla="*/ 308473 h 1090670"/>
                    <a:gd name="connsiteX2" fmla="*/ 1740665 w 1740665"/>
                    <a:gd name="connsiteY2" fmla="*/ 1090670 h 1090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740665" h="1090670">
                      <a:moveTo>
                        <a:pt x="0" y="0"/>
                      </a:moveTo>
                      <a:cubicBezTo>
                        <a:pt x="312144" y="24788"/>
                        <a:pt x="822593" y="27543"/>
                        <a:pt x="1145755" y="308473"/>
                      </a:cubicBezTo>
                      <a:cubicBezTo>
                        <a:pt x="1468917" y="589403"/>
                        <a:pt x="1494622" y="564614"/>
                        <a:pt x="1740665" y="1090670"/>
                      </a:cubicBez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</p:grpSp>
          <p:sp>
            <p:nvSpPr>
              <p:cNvPr id="101" name="Freeform: Shape 28">
                <a:extLst>
                  <a:ext uri="{FF2B5EF4-FFF2-40B4-BE49-F238E27FC236}">
                    <a16:creationId xmlns:a16="http://schemas.microsoft.com/office/drawing/2014/main" id="{AFB060FD-224C-794A-8C58-CF6294640504}"/>
                  </a:ext>
                </a:extLst>
              </p:cNvPr>
              <p:cNvSpPr/>
              <p:nvPr/>
            </p:nvSpPr>
            <p:spPr>
              <a:xfrm>
                <a:off x="5568951" y="2095499"/>
                <a:ext cx="311173" cy="1377950"/>
              </a:xfrm>
              <a:custGeom>
                <a:avLst/>
                <a:gdLst>
                  <a:gd name="connsiteX0" fmla="*/ 0 w 311172"/>
                  <a:gd name="connsiteY0" fmla="*/ 0 h 1377950"/>
                  <a:gd name="connsiteX1" fmla="*/ 311150 w 311172"/>
                  <a:gd name="connsiteY1" fmla="*/ 647700 h 1377950"/>
                  <a:gd name="connsiteX2" fmla="*/ 12700 w 311172"/>
                  <a:gd name="connsiteY2" fmla="*/ 1377950 h 1377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1172" h="1377950">
                    <a:moveTo>
                      <a:pt x="0" y="0"/>
                    </a:moveTo>
                    <a:cubicBezTo>
                      <a:pt x="154516" y="209021"/>
                      <a:pt x="309033" y="418042"/>
                      <a:pt x="311150" y="647700"/>
                    </a:cubicBezTo>
                    <a:cubicBezTo>
                      <a:pt x="313267" y="877358"/>
                      <a:pt x="162983" y="1127654"/>
                      <a:pt x="12700" y="1377950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8FE6F464-A59E-654B-8D9E-4141FF797214}"/>
                </a:ext>
              </a:extLst>
            </p:cNvPr>
            <p:cNvSpPr/>
            <p:nvPr/>
          </p:nvSpPr>
          <p:spPr>
            <a:xfrm>
              <a:off x="2341329" y="2558877"/>
              <a:ext cx="187928" cy="18792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5" name="Freeform: Shape 35">
              <a:extLst>
                <a:ext uri="{FF2B5EF4-FFF2-40B4-BE49-F238E27FC236}">
                  <a16:creationId xmlns:a16="http://schemas.microsoft.com/office/drawing/2014/main" id="{DB2E9A1A-C554-6B46-B798-0AB8EB47D7A4}"/>
                </a:ext>
              </a:extLst>
            </p:cNvPr>
            <p:cNvSpPr/>
            <p:nvPr/>
          </p:nvSpPr>
          <p:spPr>
            <a:xfrm>
              <a:off x="1000074" y="1359983"/>
              <a:ext cx="1834773" cy="1110669"/>
            </a:xfrm>
            <a:custGeom>
              <a:avLst/>
              <a:gdLst>
                <a:gd name="connsiteX0" fmla="*/ 2269475 w 2269475"/>
                <a:gd name="connsiteY0" fmla="*/ 0 h 1366091"/>
                <a:gd name="connsiteX1" fmla="*/ 2269475 w 2269475"/>
                <a:gd name="connsiteY1" fmla="*/ 374573 h 1366091"/>
                <a:gd name="connsiteX2" fmla="*/ 0 w 2269475"/>
                <a:gd name="connsiteY2" fmla="*/ 1002535 h 1366091"/>
                <a:gd name="connsiteX3" fmla="*/ 0 w 2269475"/>
                <a:gd name="connsiteY3" fmla="*/ 1366091 h 1366091"/>
                <a:gd name="connsiteX4" fmla="*/ 561860 w 2269475"/>
                <a:gd name="connsiteY4" fmla="*/ 1366091 h 1366091"/>
                <a:gd name="connsiteX5" fmla="*/ 1145754 w 2269475"/>
                <a:gd name="connsiteY5" fmla="*/ 958467 h 1366091"/>
                <a:gd name="connsiteX0" fmla="*/ 2269475 w 2269475"/>
                <a:gd name="connsiteY0" fmla="*/ 0 h 1366091"/>
                <a:gd name="connsiteX1" fmla="*/ 2269475 w 2269475"/>
                <a:gd name="connsiteY1" fmla="*/ 374573 h 1366091"/>
                <a:gd name="connsiteX2" fmla="*/ 0 w 2269475"/>
                <a:gd name="connsiteY2" fmla="*/ 1002535 h 1366091"/>
                <a:gd name="connsiteX3" fmla="*/ 0 w 2269475"/>
                <a:gd name="connsiteY3" fmla="*/ 1366091 h 1366091"/>
                <a:gd name="connsiteX4" fmla="*/ 561860 w 2269475"/>
                <a:gd name="connsiteY4" fmla="*/ 1366091 h 1366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9475" h="1366091">
                  <a:moveTo>
                    <a:pt x="2269475" y="0"/>
                  </a:moveTo>
                  <a:lnTo>
                    <a:pt x="2269475" y="374573"/>
                  </a:lnTo>
                  <a:lnTo>
                    <a:pt x="0" y="1002535"/>
                  </a:lnTo>
                  <a:lnTo>
                    <a:pt x="0" y="1366091"/>
                  </a:lnTo>
                  <a:lnTo>
                    <a:pt x="561860" y="1366091"/>
                  </a:lnTo>
                </a:path>
              </a:pathLst>
            </a:custGeom>
            <a:noFill/>
            <a:ln w="38100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6" name="Freeform: Shape 36">
              <a:extLst>
                <a:ext uri="{FF2B5EF4-FFF2-40B4-BE49-F238E27FC236}">
                  <a16:creationId xmlns:a16="http://schemas.microsoft.com/office/drawing/2014/main" id="{577E583F-CFC2-8D45-9D58-8E737AC2454A}"/>
                </a:ext>
              </a:extLst>
            </p:cNvPr>
            <p:cNvSpPr/>
            <p:nvPr/>
          </p:nvSpPr>
          <p:spPr>
            <a:xfrm flipV="1">
              <a:off x="1006786" y="1590939"/>
              <a:ext cx="1834773" cy="1061096"/>
            </a:xfrm>
            <a:custGeom>
              <a:avLst/>
              <a:gdLst>
                <a:gd name="connsiteX0" fmla="*/ 2269475 w 2269475"/>
                <a:gd name="connsiteY0" fmla="*/ 0 h 1366091"/>
                <a:gd name="connsiteX1" fmla="*/ 2269475 w 2269475"/>
                <a:gd name="connsiteY1" fmla="*/ 374573 h 1366091"/>
                <a:gd name="connsiteX2" fmla="*/ 0 w 2269475"/>
                <a:gd name="connsiteY2" fmla="*/ 1002535 h 1366091"/>
                <a:gd name="connsiteX3" fmla="*/ 0 w 2269475"/>
                <a:gd name="connsiteY3" fmla="*/ 1366091 h 1366091"/>
                <a:gd name="connsiteX4" fmla="*/ 561860 w 2269475"/>
                <a:gd name="connsiteY4" fmla="*/ 1366091 h 1366091"/>
                <a:gd name="connsiteX5" fmla="*/ 1145754 w 2269475"/>
                <a:gd name="connsiteY5" fmla="*/ 958467 h 1366091"/>
                <a:gd name="connsiteX0" fmla="*/ 2269475 w 2269475"/>
                <a:gd name="connsiteY0" fmla="*/ 0 h 1366091"/>
                <a:gd name="connsiteX1" fmla="*/ 2269475 w 2269475"/>
                <a:gd name="connsiteY1" fmla="*/ 374573 h 1366091"/>
                <a:gd name="connsiteX2" fmla="*/ 0 w 2269475"/>
                <a:gd name="connsiteY2" fmla="*/ 1002535 h 1366091"/>
                <a:gd name="connsiteX3" fmla="*/ 0 w 2269475"/>
                <a:gd name="connsiteY3" fmla="*/ 1366091 h 1366091"/>
                <a:gd name="connsiteX4" fmla="*/ 561860 w 2269475"/>
                <a:gd name="connsiteY4" fmla="*/ 1366091 h 1366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9475" h="1366091">
                  <a:moveTo>
                    <a:pt x="2269475" y="0"/>
                  </a:moveTo>
                  <a:lnTo>
                    <a:pt x="2269475" y="374573"/>
                  </a:lnTo>
                  <a:lnTo>
                    <a:pt x="0" y="1002535"/>
                  </a:lnTo>
                  <a:lnTo>
                    <a:pt x="0" y="1366091"/>
                  </a:lnTo>
                  <a:lnTo>
                    <a:pt x="561860" y="1366091"/>
                  </a:lnTo>
                </a:path>
              </a:pathLst>
            </a:cu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sp>
        <p:nvSpPr>
          <p:cNvPr id="108" name="Arc 107">
            <a:extLst>
              <a:ext uri="{FF2B5EF4-FFF2-40B4-BE49-F238E27FC236}">
                <a16:creationId xmlns:a16="http://schemas.microsoft.com/office/drawing/2014/main" id="{DC2A42DE-1BB0-8242-852A-3FA95966CD6F}"/>
              </a:ext>
            </a:extLst>
          </p:cNvPr>
          <p:cNvSpPr/>
          <p:nvPr/>
        </p:nvSpPr>
        <p:spPr>
          <a:xfrm rot="16200000">
            <a:off x="2958144" y="392416"/>
            <a:ext cx="1305371" cy="4469641"/>
          </a:xfrm>
          <a:prstGeom prst="arc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Arc 108">
            <a:extLst>
              <a:ext uri="{FF2B5EF4-FFF2-40B4-BE49-F238E27FC236}">
                <a16:creationId xmlns:a16="http://schemas.microsoft.com/office/drawing/2014/main" id="{66B4FBE9-208D-6841-AB52-7BAEFD226DDD}"/>
              </a:ext>
            </a:extLst>
          </p:cNvPr>
          <p:cNvSpPr/>
          <p:nvPr/>
        </p:nvSpPr>
        <p:spPr>
          <a:xfrm rot="5400000" flipV="1">
            <a:off x="2877535" y="2221561"/>
            <a:ext cx="1305371" cy="4469641"/>
          </a:xfrm>
          <a:prstGeom prst="arc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Arc 109">
            <a:extLst>
              <a:ext uri="{FF2B5EF4-FFF2-40B4-BE49-F238E27FC236}">
                <a16:creationId xmlns:a16="http://schemas.microsoft.com/office/drawing/2014/main" id="{C67C660E-5E9B-6A48-8A03-FECB02B6A91A}"/>
              </a:ext>
            </a:extLst>
          </p:cNvPr>
          <p:cNvSpPr/>
          <p:nvPr/>
        </p:nvSpPr>
        <p:spPr>
          <a:xfrm>
            <a:off x="4995531" y="2350628"/>
            <a:ext cx="1313329" cy="2381520"/>
          </a:xfrm>
          <a:prstGeom prst="arc">
            <a:avLst>
              <a:gd name="adj1" fmla="val 16200000"/>
              <a:gd name="adj2" fmla="val 5467459"/>
            </a:avLst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Arc 110">
            <a:extLst>
              <a:ext uri="{FF2B5EF4-FFF2-40B4-BE49-F238E27FC236}">
                <a16:creationId xmlns:a16="http://schemas.microsoft.com/office/drawing/2014/main" id="{7E3FE4FA-D57B-6D47-8955-BA4C83F5BDBD}"/>
              </a:ext>
            </a:extLst>
          </p:cNvPr>
          <p:cNvSpPr/>
          <p:nvPr/>
        </p:nvSpPr>
        <p:spPr>
          <a:xfrm rot="10800000">
            <a:off x="2874305" y="2345479"/>
            <a:ext cx="1313329" cy="2381520"/>
          </a:xfrm>
          <a:prstGeom prst="arc">
            <a:avLst>
              <a:gd name="adj1" fmla="val 16200000"/>
              <a:gd name="adj2" fmla="val 5467459"/>
            </a:avLst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FCC563C7-0262-7140-8515-FF7471F03BD8}"/>
              </a:ext>
            </a:extLst>
          </p:cNvPr>
          <p:cNvSpPr txBox="1"/>
          <p:nvPr/>
        </p:nvSpPr>
        <p:spPr>
          <a:xfrm>
            <a:off x="263256" y="952500"/>
            <a:ext cx="40602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poking R or S makes it "settle" into one state or another.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3DF5807D-71E2-7D46-A6A0-359C3FC46389}"/>
              </a:ext>
            </a:extLst>
          </p:cNvPr>
          <p:cNvSpPr txBox="1"/>
          <p:nvPr/>
        </p:nvSpPr>
        <p:spPr>
          <a:xfrm>
            <a:off x="6036756" y="952500"/>
            <a:ext cx="28773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and you can switch </a:t>
            </a:r>
            <a:r>
              <a:rPr lang="en-US" sz="2200" b="1" dirty="0"/>
              <a:t>between</a:t>
            </a:r>
            <a:r>
              <a:rPr lang="en-US" sz="2200" dirty="0"/>
              <a:t> states, too.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36B3CCB4-E042-3C43-9B97-12615A6719DB}"/>
              </a:ext>
            </a:extLst>
          </p:cNvPr>
          <p:cNvSpPr txBox="1"/>
          <p:nvPr/>
        </p:nvSpPr>
        <p:spPr>
          <a:xfrm>
            <a:off x="6036755" y="1709584"/>
            <a:ext cx="28773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>
                <a:solidFill>
                  <a:srgbClr val="FF0000"/>
                </a:solidFill>
              </a:rPr>
              <a:t>it remembers.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6E98FEFD-1C89-D84D-8729-ABB715386670}"/>
              </a:ext>
            </a:extLst>
          </p:cNvPr>
          <p:cNvSpPr txBox="1"/>
          <p:nvPr/>
        </p:nvSpPr>
        <p:spPr>
          <a:xfrm>
            <a:off x="6490610" y="2297296"/>
            <a:ext cx="24665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this is one kind of </a:t>
            </a:r>
            <a:r>
              <a:rPr lang="en-US" sz="2200" b="1" dirty="0"/>
              <a:t>memory: </a:t>
            </a:r>
            <a:r>
              <a:rPr lang="en-US" sz="2200" dirty="0"/>
              <a:t>a circuit that </a:t>
            </a:r>
            <a:r>
              <a:rPr lang="en-US" sz="2200" b="1" dirty="0"/>
              <a:t>remembers </a:t>
            </a:r>
            <a:r>
              <a:rPr lang="en-US" sz="2200" dirty="0"/>
              <a:t>information.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06D62BBD-565A-0742-B4A7-B83AFF954D19}"/>
              </a:ext>
            </a:extLst>
          </p:cNvPr>
          <p:cNvSpPr txBox="1"/>
          <p:nvPr/>
        </p:nvSpPr>
        <p:spPr>
          <a:xfrm>
            <a:off x="6545200" y="3816666"/>
            <a:ext cx="23942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and </a:t>
            </a:r>
            <a:r>
              <a:rPr lang="en-US" sz="2200" b="1" dirty="0">
                <a:solidFill>
                  <a:srgbClr val="FF0000"/>
                </a:solidFill>
              </a:rPr>
              <a:t>memory</a:t>
            </a:r>
            <a:r>
              <a:rPr lang="en-US" sz="2200" dirty="0">
                <a:solidFill>
                  <a:srgbClr val="FF0000"/>
                </a:solidFill>
              </a:rPr>
              <a:t> is the basis of </a:t>
            </a:r>
            <a:r>
              <a:rPr lang="en-US" sz="2200" b="1" dirty="0">
                <a:solidFill>
                  <a:srgbClr val="FF0000"/>
                </a:solidFill>
              </a:rPr>
              <a:t>sequential circuits.</a:t>
            </a:r>
            <a:endParaRPr lang="en-US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0776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109" grpId="0" animBg="1"/>
      <p:bldP spid="110" grpId="0" animBg="1"/>
      <p:bldP spid="111" grpId="0" animBg="1"/>
      <p:bldP spid="112" grpId="0"/>
      <p:bldP spid="113" grpId="0"/>
      <p:bldP spid="114" grpId="0"/>
      <p:bldP spid="116" grpId="0"/>
      <p:bldP spid="117" grpId="0"/>
    </p:bldLst>
  </p:timing>
</p:sld>
</file>

<file path=ppt/theme/theme1.xml><?xml version="1.0" encoding="utf-8"?>
<a:theme xmlns:a="http://schemas.openxmlformats.org/drawingml/2006/main" name="1_02 - C - Basics">
  <a:themeElements>
    <a:clrScheme name="Custom 2">
      <a:dk1>
        <a:srgbClr val="000000"/>
      </a:dk1>
      <a:lt1>
        <a:srgbClr val="FFFFFF"/>
      </a:lt1>
      <a:dk2>
        <a:srgbClr val="3B481E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Segoe WP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s_fall_2017" id="{93D034CE-FEB5-4D4D-96F7-6B7F8A5EB99A}" vid="{194AE869-5029-ED49-81EA-C574BDDBE6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31340</TotalTime>
  <Words>2381</Words>
  <Application>Microsoft Macintosh PowerPoint</Application>
  <PresentationFormat>On-screen Show (16:10)</PresentationFormat>
  <Paragraphs>397</Paragraphs>
  <Slides>32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2" baseType="lpstr">
      <vt:lpstr>Arial</vt:lpstr>
      <vt:lpstr>Calibri</vt:lpstr>
      <vt:lpstr>Cambria Math</vt:lpstr>
      <vt:lpstr>Consolas</vt:lpstr>
      <vt:lpstr>Courier New</vt:lpstr>
      <vt:lpstr>Segoe UI</vt:lpstr>
      <vt:lpstr>Segoe WP Semibold</vt:lpstr>
      <vt:lpstr>Trebuchet MS</vt:lpstr>
      <vt:lpstr>Wingdings</vt:lpstr>
      <vt:lpstr>1_02 - C - Basics</vt:lpstr>
      <vt:lpstr>Sequential Logic, Registers, and Clocking</vt:lpstr>
      <vt:lpstr>Class announcements</vt:lpstr>
      <vt:lpstr>Combinational Logic Or "combinatorial," both are used</vt:lpstr>
      <vt:lpstr>Smooshing bits together to get other bits</vt:lpstr>
      <vt:lpstr>Calculators and computers</vt:lpstr>
      <vt:lpstr>You, uh, can't.</vt:lpstr>
      <vt:lpstr>Using that weirdness for something useful</vt:lpstr>
      <vt:lpstr>The RS Latch (or SR latch)</vt:lpstr>
      <vt:lpstr>Whaaaat is going on here?</vt:lpstr>
      <vt:lpstr>How does it work? (animated)</vt:lpstr>
      <vt:lpstr>But it can break… (animated)</vt:lpstr>
      <vt:lpstr>So how do we fix it?</vt:lpstr>
      <vt:lpstr>Time</vt:lpstr>
      <vt:lpstr>Keep your eye on the prize</vt:lpstr>
      <vt:lpstr>Tick tock</vt:lpstr>
      <vt:lpstr>All our hearts beating as one</vt:lpstr>
      <vt:lpstr>Great! So what? (animated)</vt:lpstr>
      <vt:lpstr>The clock input symbol</vt:lpstr>
      <vt:lpstr>Registers</vt:lpstr>
      <vt:lpstr>A 1-bit register</vt:lpstr>
      <vt:lpstr>Tangent: Pull n peel</vt:lpstr>
      <vt:lpstr>An n-bit register</vt:lpstr>
      <vt:lpstr>Write Enables</vt:lpstr>
      <vt:lpstr>One at a time, now</vt:lpstr>
      <vt:lpstr>Take a picture, but only when I say so (animated)</vt:lpstr>
      <vt:lpstr>The bigger picture</vt:lpstr>
      <vt:lpstr>Logisim's register component</vt:lpstr>
      <vt:lpstr>OK but what can we do with a register?</vt:lpstr>
      <vt:lpstr>Blinky blinky (animated)</vt:lpstr>
      <vt:lpstr>Wait, why does this work? (animated)</vt:lpstr>
      <vt:lpstr>The circle of life</vt:lpstr>
      <vt:lpstr>Let's make a Thing!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Computer Organization and Assembly!</dc:title>
  <dc:creator>Billingsley, Jarrett F</dc:creator>
  <cp:lastModifiedBy>Billingsley, Jarrett F</cp:lastModifiedBy>
  <cp:revision>596</cp:revision>
  <cp:lastPrinted>2017-09-07T03:08:04Z</cp:lastPrinted>
  <dcterms:created xsi:type="dcterms:W3CDTF">2017-08-16T23:52:35Z</dcterms:created>
  <dcterms:modified xsi:type="dcterms:W3CDTF">2024-03-18T18:53:13Z</dcterms:modified>
</cp:coreProperties>
</file>